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0" r:id="rId2"/>
    <p:sldId id="271" r:id="rId3"/>
    <p:sldId id="276" r:id="rId4"/>
    <p:sldId id="274" r:id="rId5"/>
  </p:sldIdLst>
  <p:sldSz cx="12192000" cy="6858000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924" userDrawn="1">
          <p15:clr>
            <a:srgbClr val="A4A3A4"/>
          </p15:clr>
        </p15:guide>
        <p15:guide id="3" orient="horz" pos="1434" userDrawn="1">
          <p15:clr>
            <a:srgbClr val="A4A3A4"/>
          </p15:clr>
        </p15:guide>
        <p15:guide id="4" orient="horz" pos="935" userDrawn="1">
          <p15:clr>
            <a:srgbClr val="A4A3A4"/>
          </p15:clr>
        </p15:guide>
        <p15:guide id="5" pos="8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A300"/>
    <a:srgbClr val="006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3466" autoAdjust="0"/>
  </p:normalViewPr>
  <p:slideViewPr>
    <p:cSldViewPr>
      <p:cViewPr varScale="1">
        <p:scale>
          <a:sx n="91" d="100"/>
          <a:sy n="91" d="100"/>
        </p:scale>
        <p:origin x="76" y="220"/>
      </p:cViewPr>
      <p:guideLst>
        <p:guide orient="horz" pos="2160"/>
        <p:guide pos="6924"/>
        <p:guide orient="horz" pos="1434"/>
        <p:guide orient="horz" pos="935"/>
        <p:guide pos="8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howGuides="1">
      <p:cViewPr varScale="1">
        <p:scale>
          <a:sx n="46" d="100"/>
          <a:sy n="46" d="100"/>
        </p:scale>
        <p:origin x="2728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2200E-DE8A-4A7B-B83C-4EB7A95D69F8}" type="datetimeFigureOut">
              <a:rPr lang="sv-SE" smtClean="0"/>
              <a:t>2022-11-22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5212E-035D-44FF-8B87-87AA1BC8D03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4416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sv-S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sv-S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sv-S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C76C1441-EDC2-42FC-887C-44A52D3A0952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8442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-fram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 bwMode="auto">
          <a:xfrm>
            <a:off x="0" y="3429000"/>
            <a:ext cx="12192000" cy="2664296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ubrik 1"/>
          <p:cNvSpPr>
            <a:spLocks noGrp="1"/>
          </p:cNvSpPr>
          <p:nvPr userDrawn="1"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400" b="0" cap="none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 userDrawn="1"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grpSp>
        <p:nvGrpSpPr>
          <p:cNvPr id="5" name="Grupp 4"/>
          <p:cNvGrpSpPr/>
          <p:nvPr userDrawn="1"/>
        </p:nvGrpSpPr>
        <p:grpSpPr>
          <a:xfrm>
            <a:off x="0" y="0"/>
            <a:ext cx="288032" cy="1512168"/>
            <a:chOff x="3275856" y="2780928"/>
            <a:chExt cx="216024" cy="1512168"/>
          </a:xfrm>
        </p:grpSpPr>
        <p:sp>
          <p:nvSpPr>
            <p:cNvPr id="6" name="Rektangel 5"/>
            <p:cNvSpPr/>
            <p:nvPr/>
          </p:nvSpPr>
          <p:spPr bwMode="auto">
            <a:xfrm flipH="1" flipV="1">
              <a:off x="3275856" y="2780928"/>
              <a:ext cx="216024" cy="216024"/>
            </a:xfrm>
            <a:prstGeom prst="rect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ktangel 7"/>
            <p:cNvSpPr/>
            <p:nvPr/>
          </p:nvSpPr>
          <p:spPr bwMode="auto">
            <a:xfrm flipH="1" flipV="1">
              <a:off x="3275856" y="2996952"/>
              <a:ext cx="216024" cy="21602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ktangel 8"/>
            <p:cNvSpPr/>
            <p:nvPr/>
          </p:nvSpPr>
          <p:spPr bwMode="auto">
            <a:xfrm flipH="1" flipV="1">
              <a:off x="3275856" y="3212976"/>
              <a:ext cx="216024" cy="21602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ktangel 9"/>
            <p:cNvSpPr/>
            <p:nvPr/>
          </p:nvSpPr>
          <p:spPr bwMode="auto">
            <a:xfrm flipH="1" flipV="1">
              <a:off x="3275856" y="3429000"/>
              <a:ext cx="216024" cy="216024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ktangel 10"/>
            <p:cNvSpPr/>
            <p:nvPr/>
          </p:nvSpPr>
          <p:spPr bwMode="auto">
            <a:xfrm flipH="1" flipV="1">
              <a:off x="3275856" y="3645024"/>
              <a:ext cx="216024" cy="216024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ktangel 11"/>
            <p:cNvSpPr/>
            <p:nvPr/>
          </p:nvSpPr>
          <p:spPr bwMode="auto">
            <a:xfrm flipH="1" flipV="1">
              <a:off x="3275856" y="3861048"/>
              <a:ext cx="216024" cy="216024"/>
            </a:xfrm>
            <a:prstGeom prst="rect">
              <a:avLst/>
            </a:prstGeom>
            <a:solidFill>
              <a:srgbClr val="ECA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ktangel 12"/>
            <p:cNvSpPr/>
            <p:nvPr/>
          </p:nvSpPr>
          <p:spPr bwMode="auto">
            <a:xfrm flipH="1" flipV="1">
              <a:off x="3275856" y="4077072"/>
              <a:ext cx="216024" cy="216024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90651" y="802951"/>
            <a:ext cx="9601893" cy="1008063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 sz="1800"/>
            </a:lvl1pPr>
            <a:lvl2pPr>
              <a:buFont typeface="Wingdings" pitchFamily="2" charset="2"/>
              <a:buChar char="§"/>
              <a:defRPr sz="1800"/>
            </a:lvl2pPr>
            <a:lvl3pPr>
              <a:buFont typeface="Wingdings" pitchFamily="2" charset="2"/>
              <a:buChar char="§"/>
              <a:defRPr sz="1800">
                <a:latin typeface="+mn-lt"/>
              </a:defRPr>
            </a:lvl3pPr>
            <a:lvl4pPr>
              <a:buFont typeface="Wingdings" pitchFamily="2" charset="2"/>
              <a:buChar char="§"/>
              <a:defRPr sz="1800"/>
            </a:lvl4pPr>
            <a:lvl5pPr>
              <a:buFont typeface="Wingdings" pitchFamily="2" charset="2"/>
              <a:buChar char="§"/>
              <a:defRPr sz="18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grpSp>
        <p:nvGrpSpPr>
          <p:cNvPr id="12" name="Grupp 11"/>
          <p:cNvGrpSpPr/>
          <p:nvPr userDrawn="1"/>
        </p:nvGrpSpPr>
        <p:grpSpPr>
          <a:xfrm>
            <a:off x="0" y="0"/>
            <a:ext cx="288032" cy="1512168"/>
            <a:chOff x="3275856" y="2780928"/>
            <a:chExt cx="216024" cy="1512168"/>
          </a:xfrm>
        </p:grpSpPr>
        <p:sp>
          <p:nvSpPr>
            <p:cNvPr id="13" name="Rektangel 12"/>
            <p:cNvSpPr/>
            <p:nvPr/>
          </p:nvSpPr>
          <p:spPr bwMode="auto">
            <a:xfrm flipH="1" flipV="1">
              <a:off x="3275856" y="2780928"/>
              <a:ext cx="216024" cy="216024"/>
            </a:xfrm>
            <a:prstGeom prst="rect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ktangel 13"/>
            <p:cNvSpPr/>
            <p:nvPr/>
          </p:nvSpPr>
          <p:spPr bwMode="auto">
            <a:xfrm flipH="1" flipV="1">
              <a:off x="3275856" y="2996952"/>
              <a:ext cx="216024" cy="21602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ktangel 14"/>
            <p:cNvSpPr/>
            <p:nvPr/>
          </p:nvSpPr>
          <p:spPr bwMode="auto">
            <a:xfrm flipH="1" flipV="1">
              <a:off x="3275856" y="3212976"/>
              <a:ext cx="216024" cy="21602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ktangel 23"/>
            <p:cNvSpPr/>
            <p:nvPr/>
          </p:nvSpPr>
          <p:spPr bwMode="auto">
            <a:xfrm flipH="1" flipV="1">
              <a:off x="3275856" y="3429000"/>
              <a:ext cx="216024" cy="216024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ktangel 24"/>
            <p:cNvSpPr/>
            <p:nvPr/>
          </p:nvSpPr>
          <p:spPr bwMode="auto">
            <a:xfrm flipH="1" flipV="1">
              <a:off x="3275856" y="3645024"/>
              <a:ext cx="216024" cy="216024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ktangel 25"/>
            <p:cNvSpPr/>
            <p:nvPr/>
          </p:nvSpPr>
          <p:spPr bwMode="auto">
            <a:xfrm flipH="1" flipV="1">
              <a:off x="3275856" y="3861048"/>
              <a:ext cx="216024" cy="216024"/>
            </a:xfrm>
            <a:prstGeom prst="rect">
              <a:avLst/>
            </a:prstGeom>
            <a:solidFill>
              <a:srgbClr val="ECA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ktangel 26"/>
            <p:cNvSpPr/>
            <p:nvPr/>
          </p:nvSpPr>
          <p:spPr bwMode="auto">
            <a:xfrm flipH="1" flipV="1">
              <a:off x="3275856" y="4077072"/>
              <a:ext cx="216024" cy="216024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90651" y="792441"/>
            <a:ext cx="9601893" cy="1008063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390651" y="2276476"/>
            <a:ext cx="4506383" cy="3197225"/>
          </a:xfrm>
        </p:spPr>
        <p:txBody>
          <a:bodyPr/>
          <a:lstStyle>
            <a:lvl1pPr>
              <a:buFont typeface="Wingdings" pitchFamily="2" charset="2"/>
              <a:buChar char="§"/>
              <a:defRPr sz="1800"/>
            </a:lvl1pPr>
            <a:lvl2pPr>
              <a:defRPr sz="1800"/>
            </a:lvl2pPr>
            <a:lvl3pPr>
              <a:defRPr sz="1800">
                <a:latin typeface="+mn-lt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00233" y="2276476"/>
            <a:ext cx="4506384" cy="3197225"/>
          </a:xfrm>
        </p:spPr>
        <p:txBody>
          <a:bodyPr/>
          <a:lstStyle>
            <a:lvl1pPr>
              <a:buFont typeface="Wingdings" pitchFamily="2" charset="2"/>
              <a:buChar char="§"/>
              <a:defRPr sz="1800"/>
            </a:lvl1pPr>
            <a:lvl2pPr>
              <a:defRPr sz="1800"/>
            </a:lvl2pPr>
            <a:lvl3pPr>
              <a:defRPr sz="1800">
                <a:latin typeface="+mn-lt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grpSp>
        <p:nvGrpSpPr>
          <p:cNvPr id="29" name="Grupp 28"/>
          <p:cNvGrpSpPr/>
          <p:nvPr userDrawn="1"/>
        </p:nvGrpSpPr>
        <p:grpSpPr>
          <a:xfrm>
            <a:off x="0" y="0"/>
            <a:ext cx="288032" cy="1512168"/>
            <a:chOff x="3275856" y="2780928"/>
            <a:chExt cx="216024" cy="1512168"/>
          </a:xfrm>
        </p:grpSpPr>
        <p:sp>
          <p:nvSpPr>
            <p:cNvPr id="30" name="Rektangel 29"/>
            <p:cNvSpPr/>
            <p:nvPr/>
          </p:nvSpPr>
          <p:spPr bwMode="auto">
            <a:xfrm flipH="1" flipV="1">
              <a:off x="3275856" y="2780928"/>
              <a:ext cx="216024" cy="216024"/>
            </a:xfrm>
            <a:prstGeom prst="rect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ktangel 30"/>
            <p:cNvSpPr/>
            <p:nvPr/>
          </p:nvSpPr>
          <p:spPr bwMode="auto">
            <a:xfrm flipH="1" flipV="1">
              <a:off x="3275856" y="2996952"/>
              <a:ext cx="216024" cy="21602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ktangel 31"/>
            <p:cNvSpPr/>
            <p:nvPr/>
          </p:nvSpPr>
          <p:spPr bwMode="auto">
            <a:xfrm flipH="1" flipV="1">
              <a:off x="3275856" y="3212976"/>
              <a:ext cx="216024" cy="21602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Rektangel 32"/>
            <p:cNvSpPr/>
            <p:nvPr/>
          </p:nvSpPr>
          <p:spPr bwMode="auto">
            <a:xfrm flipH="1" flipV="1">
              <a:off x="3275856" y="3429000"/>
              <a:ext cx="216024" cy="216024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Rektangel 33"/>
            <p:cNvSpPr/>
            <p:nvPr/>
          </p:nvSpPr>
          <p:spPr bwMode="auto">
            <a:xfrm flipH="1" flipV="1">
              <a:off x="3275856" y="3645024"/>
              <a:ext cx="216024" cy="216024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Rektangel 34"/>
            <p:cNvSpPr/>
            <p:nvPr/>
          </p:nvSpPr>
          <p:spPr bwMode="auto">
            <a:xfrm flipH="1" flipV="1">
              <a:off x="3275856" y="3861048"/>
              <a:ext cx="216024" cy="216024"/>
            </a:xfrm>
            <a:prstGeom prst="rect">
              <a:avLst/>
            </a:prstGeom>
            <a:solidFill>
              <a:srgbClr val="ECA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Rektangel 35"/>
            <p:cNvSpPr/>
            <p:nvPr/>
          </p:nvSpPr>
          <p:spPr bwMode="auto">
            <a:xfrm flipH="1" flipV="1">
              <a:off x="3275856" y="4077072"/>
              <a:ext cx="216024" cy="216024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 bwMode="auto">
          <a:xfrm>
            <a:off x="0" y="3429000"/>
            <a:ext cx="12192000" cy="2664296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ubrik 1"/>
          <p:cNvSpPr>
            <a:spLocks noGrp="1"/>
          </p:cNvSpPr>
          <p:nvPr userDrawn="1"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400" b="0" cap="none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 userDrawn="1"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grpSp>
        <p:nvGrpSpPr>
          <p:cNvPr id="5" name="Grupp 4"/>
          <p:cNvGrpSpPr/>
          <p:nvPr userDrawn="1"/>
        </p:nvGrpSpPr>
        <p:grpSpPr>
          <a:xfrm>
            <a:off x="0" y="0"/>
            <a:ext cx="288032" cy="1512168"/>
            <a:chOff x="3275856" y="2780928"/>
            <a:chExt cx="216024" cy="1512168"/>
          </a:xfrm>
        </p:grpSpPr>
        <p:sp>
          <p:nvSpPr>
            <p:cNvPr id="6" name="Rektangel 5"/>
            <p:cNvSpPr/>
            <p:nvPr/>
          </p:nvSpPr>
          <p:spPr bwMode="auto">
            <a:xfrm flipH="1" flipV="1">
              <a:off x="3275856" y="2780928"/>
              <a:ext cx="216024" cy="216024"/>
            </a:xfrm>
            <a:prstGeom prst="rect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ktangel 7"/>
            <p:cNvSpPr/>
            <p:nvPr/>
          </p:nvSpPr>
          <p:spPr bwMode="auto">
            <a:xfrm flipH="1" flipV="1">
              <a:off x="3275856" y="2996952"/>
              <a:ext cx="216024" cy="21602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ktangel 8"/>
            <p:cNvSpPr/>
            <p:nvPr/>
          </p:nvSpPr>
          <p:spPr bwMode="auto">
            <a:xfrm flipH="1" flipV="1">
              <a:off x="3275856" y="3212976"/>
              <a:ext cx="216024" cy="21602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ktangel 9"/>
            <p:cNvSpPr/>
            <p:nvPr/>
          </p:nvSpPr>
          <p:spPr bwMode="auto">
            <a:xfrm flipH="1" flipV="1">
              <a:off x="3275856" y="3429000"/>
              <a:ext cx="216024" cy="216024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ktangel 10"/>
            <p:cNvSpPr/>
            <p:nvPr/>
          </p:nvSpPr>
          <p:spPr bwMode="auto">
            <a:xfrm flipH="1" flipV="1">
              <a:off x="3275856" y="3645024"/>
              <a:ext cx="216024" cy="216024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ktangel 11"/>
            <p:cNvSpPr/>
            <p:nvPr/>
          </p:nvSpPr>
          <p:spPr bwMode="auto">
            <a:xfrm flipH="1" flipV="1">
              <a:off x="3275856" y="3861048"/>
              <a:ext cx="216024" cy="216024"/>
            </a:xfrm>
            <a:prstGeom prst="rect">
              <a:avLst/>
            </a:prstGeom>
            <a:solidFill>
              <a:srgbClr val="ECA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ktangel 12"/>
            <p:cNvSpPr/>
            <p:nvPr/>
          </p:nvSpPr>
          <p:spPr bwMode="auto">
            <a:xfrm flipH="1" flipV="1">
              <a:off x="3275856" y="4077072"/>
              <a:ext cx="216024" cy="216024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-avslu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 bwMode="auto">
          <a:xfrm>
            <a:off x="0" y="3429000"/>
            <a:ext cx="12192000" cy="2664296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400" b="0" cap="none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Rektangel 4"/>
          <p:cNvSpPr/>
          <p:nvPr userDrawn="1"/>
        </p:nvSpPr>
        <p:spPr>
          <a:xfrm>
            <a:off x="3791744" y="2276475"/>
            <a:ext cx="82026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sz="1800" b="0" dirty="0" smtClean="0">
                <a:solidFill>
                  <a:schemeClr val="tx2"/>
                </a:solidFill>
              </a:rPr>
              <a:t>Telefon: 08-700 13 00</a:t>
            </a:r>
          </a:p>
          <a:p>
            <a:pPr algn="r"/>
            <a:r>
              <a:rPr lang="sv-SE" sz="1800" b="0" dirty="0" smtClean="0">
                <a:solidFill>
                  <a:schemeClr val="tx2"/>
                </a:solidFill>
              </a:rPr>
              <a:t>Besöksadress: Mäster Samuelsgatan</a:t>
            </a:r>
            <a:r>
              <a:rPr lang="sv-SE" sz="1800" b="0" baseline="0" dirty="0" smtClean="0">
                <a:solidFill>
                  <a:schemeClr val="tx2"/>
                </a:solidFill>
              </a:rPr>
              <a:t> 60</a:t>
            </a:r>
            <a:r>
              <a:rPr lang="sv-SE" sz="1800" b="0" dirty="0" smtClean="0">
                <a:solidFill>
                  <a:schemeClr val="tx2"/>
                </a:solidFill>
              </a:rPr>
              <a:t>, Stockholm</a:t>
            </a:r>
          </a:p>
          <a:p>
            <a:pPr algn="r"/>
            <a:r>
              <a:rPr lang="sv-SE" sz="1800" b="0" dirty="0" smtClean="0">
                <a:solidFill>
                  <a:schemeClr val="tx2"/>
                </a:solidFill>
              </a:rPr>
              <a:t>E-post: </a:t>
            </a:r>
            <a:r>
              <a:rPr lang="sv-SE" sz="1800" b="0" dirty="0" err="1" smtClean="0">
                <a:solidFill>
                  <a:schemeClr val="tx2"/>
                </a:solidFill>
              </a:rPr>
              <a:t>registrator@arbetsgivarverket.se</a:t>
            </a:r>
            <a:endParaRPr lang="sv-SE" sz="1800" b="0" dirty="0" smtClean="0">
              <a:solidFill>
                <a:schemeClr val="tx2"/>
              </a:solidFill>
            </a:endParaRPr>
          </a:p>
        </p:txBody>
      </p:sp>
      <p:grpSp>
        <p:nvGrpSpPr>
          <p:cNvPr id="6" name="Grupp 5"/>
          <p:cNvGrpSpPr/>
          <p:nvPr userDrawn="1"/>
        </p:nvGrpSpPr>
        <p:grpSpPr>
          <a:xfrm>
            <a:off x="0" y="0"/>
            <a:ext cx="288032" cy="1512168"/>
            <a:chOff x="3275856" y="2780928"/>
            <a:chExt cx="216024" cy="1512168"/>
          </a:xfrm>
        </p:grpSpPr>
        <p:sp>
          <p:nvSpPr>
            <p:cNvPr id="8" name="Rektangel 7"/>
            <p:cNvSpPr/>
            <p:nvPr/>
          </p:nvSpPr>
          <p:spPr bwMode="auto">
            <a:xfrm flipH="1" flipV="1">
              <a:off x="3275856" y="2780928"/>
              <a:ext cx="216024" cy="216024"/>
            </a:xfrm>
            <a:prstGeom prst="rect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ktangel 8"/>
            <p:cNvSpPr/>
            <p:nvPr/>
          </p:nvSpPr>
          <p:spPr bwMode="auto">
            <a:xfrm flipH="1" flipV="1">
              <a:off x="3275856" y="2996952"/>
              <a:ext cx="216024" cy="21602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ktangel 9"/>
            <p:cNvSpPr/>
            <p:nvPr/>
          </p:nvSpPr>
          <p:spPr bwMode="auto">
            <a:xfrm flipH="1" flipV="1">
              <a:off x="3275856" y="3212976"/>
              <a:ext cx="216024" cy="21602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ktangel 10"/>
            <p:cNvSpPr/>
            <p:nvPr/>
          </p:nvSpPr>
          <p:spPr bwMode="auto">
            <a:xfrm flipH="1" flipV="1">
              <a:off x="3275856" y="3429000"/>
              <a:ext cx="216024" cy="216024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ktangel 11"/>
            <p:cNvSpPr/>
            <p:nvPr/>
          </p:nvSpPr>
          <p:spPr bwMode="auto">
            <a:xfrm flipH="1" flipV="1">
              <a:off x="3275856" y="3645024"/>
              <a:ext cx="216024" cy="216024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ktangel 12"/>
            <p:cNvSpPr/>
            <p:nvPr/>
          </p:nvSpPr>
          <p:spPr bwMode="auto">
            <a:xfrm flipH="1" flipV="1">
              <a:off x="3275856" y="3861048"/>
              <a:ext cx="216024" cy="216024"/>
            </a:xfrm>
            <a:prstGeom prst="rect">
              <a:avLst/>
            </a:prstGeom>
            <a:solidFill>
              <a:srgbClr val="ECA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ktangel 13"/>
            <p:cNvSpPr/>
            <p:nvPr/>
          </p:nvSpPr>
          <p:spPr bwMode="auto">
            <a:xfrm flipH="1" flipV="1">
              <a:off x="3275856" y="4077072"/>
              <a:ext cx="216024" cy="216024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731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90651" y="908051"/>
            <a:ext cx="960189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69" tIns="43635" rIns="87269" bIns="436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90651" y="2276476"/>
            <a:ext cx="9601893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69" tIns="43635" rIns="87269" bIns="436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745134" y="6310314"/>
            <a:ext cx="211243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69" tIns="43635" rIns="87269" bIns="43635" numCol="1" anchor="t" anchorCtr="0" compatLnSpc="1">
            <a:prstTxWarp prst="textNoShape">
              <a:avLst/>
            </a:prstTxWarp>
          </a:bodyPr>
          <a:lstStyle>
            <a:lvl1pPr defTabSz="873125">
              <a:defRPr sz="900" b="0"/>
            </a:lvl1pPr>
          </a:lstStyle>
          <a:p>
            <a:endParaRPr lang="sv-SE" dirty="0"/>
          </a:p>
        </p:txBody>
      </p:sp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268089" y="6253163"/>
            <a:ext cx="260350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1" r:id="rId2"/>
    <p:sldLayoutId id="2147483653" r:id="rId3"/>
    <p:sldLayoutId id="2147483658" r:id="rId4"/>
    <p:sldLayoutId id="2147483652" r:id="rId5"/>
  </p:sldLayoutIdLst>
  <p:txStyles>
    <p:titleStyle>
      <a:lvl1pPr algn="l" defTabSz="873125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+mj-ea"/>
          <a:cs typeface="Times New Roman" pitchFamily="18" charset="0"/>
        </a:defRPr>
      </a:lvl1pPr>
      <a:lvl2pPr algn="l" defTabSz="8731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defTabSz="8731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defTabSz="8731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defTabSz="8731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defTabSz="8731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defTabSz="8731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defTabSz="8731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defTabSz="8731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27025" indent="-327025" algn="l" defTabSz="873125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09613" indent="-273050" algn="l" defTabSz="873125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2pPr>
      <a:lvl3pPr marL="1090613" indent="-217488" algn="l" defTabSz="873125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Gill Sans MT" pitchFamily="34" charset="0"/>
        </a:defRPr>
      </a:lvl3pPr>
      <a:lvl4pPr marL="1527175" indent="-217488" algn="l" defTabSz="873125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4pPr>
      <a:lvl5pPr marL="1963738" indent="-219075" algn="l" defTabSz="873125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2420938" indent="-219075" algn="l" defTabSz="87312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2878138" indent="-219075" algn="l" defTabSz="87312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335338" indent="-219075" algn="l" defTabSz="87312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3792538" indent="-219075" algn="l" defTabSz="87312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tsn.se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sn.se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sn.se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Grundläggande omställnings- och kompetensstöd från Trygghetsstiftelsen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sv-SE" dirty="0" smtClean="0"/>
              <a:t>Information till arbetsgivarföreträdare om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7670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99457" y="792441"/>
            <a:ext cx="10657184" cy="1008063"/>
          </a:xfrm>
        </p:spPr>
        <p:txBody>
          <a:bodyPr/>
          <a:lstStyle/>
          <a:p>
            <a:r>
              <a:rPr lang="sv-SE" dirty="0" smtClean="0"/>
              <a:t>Att tänka på när en kortare anställning avslutas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403436" y="3016782"/>
            <a:ext cx="6793581" cy="2376264"/>
          </a:xfrm>
        </p:spPr>
        <p:txBody>
          <a:bodyPr/>
          <a:lstStyle/>
          <a:p>
            <a:pPr lvl="1"/>
            <a:r>
              <a:rPr lang="sv-SE" dirty="0" smtClean="0"/>
              <a:t>Informera om att det är arbetstagaren själv ansöker </a:t>
            </a:r>
            <a:r>
              <a:rPr lang="sv-SE" dirty="0"/>
              <a:t>om stödet på Trygghetsstiftelsens </a:t>
            </a:r>
            <a:r>
              <a:rPr lang="sv-SE" dirty="0" smtClean="0"/>
              <a:t>hemsida </a:t>
            </a:r>
            <a:r>
              <a:rPr lang="sv-SE" dirty="0" smtClean="0">
                <a:hlinkClick r:id="rId2"/>
              </a:rPr>
              <a:t>www.tsn.se</a:t>
            </a:r>
            <a:r>
              <a:rPr lang="sv-SE" dirty="0" smtClean="0"/>
              <a:t> </a:t>
            </a:r>
            <a:endParaRPr lang="sv-SE" dirty="0"/>
          </a:p>
          <a:p>
            <a:pPr lvl="1"/>
            <a:r>
              <a:rPr lang="sv-SE" dirty="0" smtClean="0"/>
              <a:t>Att </a:t>
            </a:r>
            <a:r>
              <a:rPr lang="sv-SE" dirty="0"/>
              <a:t>delta i insatser inom ramen för stödet ger ingen rätt till </a:t>
            </a:r>
            <a:r>
              <a:rPr lang="sv-SE" dirty="0" smtClean="0"/>
              <a:t>ledighet. Om </a:t>
            </a:r>
            <a:r>
              <a:rPr lang="sv-SE" dirty="0"/>
              <a:t>ledighet från arbetet </a:t>
            </a:r>
            <a:r>
              <a:rPr lang="sv-SE" dirty="0" smtClean="0"/>
              <a:t>ändå beviljas</a:t>
            </a:r>
            <a:r>
              <a:rPr lang="sv-SE" dirty="0"/>
              <a:t> </a:t>
            </a:r>
            <a:r>
              <a:rPr lang="sv-SE" dirty="0" smtClean="0"/>
              <a:t>finns ingen rätt till lön under ledigheten. </a:t>
            </a:r>
            <a:endParaRPr lang="sv-SE" dirty="0"/>
          </a:p>
          <a:p>
            <a:pPr marL="436563" lvl="1" indent="0">
              <a:buNone/>
            </a:pPr>
            <a:endParaRPr lang="sv-SE" dirty="0"/>
          </a:p>
          <a:p>
            <a:pPr marL="436563" lvl="1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436563" lvl="1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60" r="26253"/>
          <a:stretch/>
        </p:blipFill>
        <p:spPr>
          <a:xfrm>
            <a:off x="8670497" y="1800504"/>
            <a:ext cx="3152285" cy="3592542"/>
          </a:xfrm>
        </p:spPr>
      </p:pic>
      <p:sp>
        <p:nvSpPr>
          <p:cNvPr id="8" name="Rektangel 7"/>
          <p:cNvSpPr/>
          <p:nvPr/>
        </p:nvSpPr>
        <p:spPr>
          <a:xfrm>
            <a:off x="1100687" y="1800504"/>
            <a:ext cx="75155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800" b="0" dirty="0"/>
              <a:t>Från 1 oktober 2022 erbjuder Trygghetsstiftelsen ett grundläggande omställnings- och kompetensstöd för arbetstagare inom statlig </a:t>
            </a:r>
            <a:r>
              <a:rPr lang="sv-SE" sz="1800" b="0" dirty="0" smtClean="0"/>
              <a:t>sektor,</a:t>
            </a:r>
            <a:r>
              <a:rPr lang="sv-SE" sz="1800" b="0" dirty="0"/>
              <a:t> vars anställning har eller ska avslutas, men som </a:t>
            </a:r>
            <a:r>
              <a:rPr lang="sv-SE" sz="1800" b="0" u="sng" dirty="0"/>
              <a:t>inte kvalificerar sig för stöd enligt Avtal om omställning</a:t>
            </a:r>
            <a:r>
              <a:rPr lang="sv-SE" sz="1800" b="0" dirty="0"/>
              <a:t>. </a:t>
            </a:r>
          </a:p>
        </p:txBody>
      </p:sp>
      <p:sp>
        <p:nvSpPr>
          <p:cNvPr id="9" name="Rektangel 8"/>
          <p:cNvSpPr/>
          <p:nvPr/>
        </p:nvSpPr>
        <p:spPr>
          <a:xfrm>
            <a:off x="1100687" y="4662520"/>
            <a:ext cx="7399077" cy="73866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sv-SE" sz="1400" b="0" i="1" u="sng" dirty="0" smtClean="0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OFÖRÄNDRAT</a:t>
            </a:r>
            <a:r>
              <a:rPr lang="sv-SE" sz="1400" b="0" i="1" dirty="0" smtClean="0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: Arbetsgivaren är skyldig att till Trygghetsstiftelsen anmäla arbetstagare vars anställning löper </a:t>
            </a:r>
            <a:r>
              <a:rPr lang="sv-SE" sz="1400" b="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ut efter minst två års </a:t>
            </a:r>
            <a:r>
              <a:rPr lang="sv-SE" sz="1400" b="0" i="1" dirty="0" smtClean="0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anställning, och arbetstagare som sagts upp på grund av arbetsbrist och som omfattas av Avtal om omställning.</a:t>
            </a:r>
            <a:endParaRPr lang="sv-SE" sz="1400" b="0" i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00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99457" y="404665"/>
            <a:ext cx="9793088" cy="1008111"/>
          </a:xfrm>
        </p:spPr>
        <p:txBody>
          <a:bodyPr/>
          <a:lstStyle/>
          <a:p>
            <a:r>
              <a:rPr lang="sv-SE" dirty="0" smtClean="0"/>
              <a:t>Vilka arbetstagare omfattas av stödet?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079776" y="1628800"/>
            <a:ext cx="7272808" cy="3988242"/>
          </a:xfrm>
        </p:spPr>
        <p:txBody>
          <a:bodyPr/>
          <a:lstStyle/>
          <a:p>
            <a:r>
              <a:rPr lang="sv-SE" dirty="0" smtClean="0"/>
              <a:t>Arbetstagaren ska </a:t>
            </a:r>
            <a:r>
              <a:rPr lang="sv-SE" dirty="0"/>
              <a:t>ha arbetat i sammanlagt minst 12 månader av de senaste 24 </a:t>
            </a:r>
            <a:r>
              <a:rPr lang="sv-SE" dirty="0" smtClean="0"/>
              <a:t>månaderna, (ej bundet till anställning hos statliga arbetsgivare). </a:t>
            </a:r>
          </a:p>
          <a:p>
            <a:endParaRPr lang="sv-SE" dirty="0"/>
          </a:p>
          <a:p>
            <a:r>
              <a:rPr lang="sv-SE" dirty="0" smtClean="0"/>
              <a:t>Det gäller anställningar </a:t>
            </a:r>
            <a:r>
              <a:rPr lang="sv-SE" dirty="0"/>
              <a:t>som upphör på arbetsgivarens initiativ med anledning av arbetsbrist, sjukdom eller för att anställningen är tidsbegränsad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r>
              <a:rPr lang="sv-SE" dirty="0" smtClean="0"/>
              <a:t>För att komma i fråga för omställningsstudiestöd och kunna få ett yttrande till CSN från Trygghetsstiftelsen </a:t>
            </a:r>
            <a:r>
              <a:rPr lang="sv-SE" dirty="0"/>
              <a:t>behöver arbetstagaren </a:t>
            </a:r>
            <a:r>
              <a:rPr lang="sv-SE" dirty="0" smtClean="0"/>
              <a:t>vara </a:t>
            </a:r>
            <a:r>
              <a:rPr lang="sv-SE" dirty="0"/>
              <a:t>mellan 27 och 62 </a:t>
            </a:r>
            <a:r>
              <a:rPr lang="sv-SE" dirty="0" smtClean="0"/>
              <a:t>år och ha </a:t>
            </a:r>
            <a:r>
              <a:rPr lang="sv-SE" dirty="0"/>
              <a:t>arbetat sammanlagt minst 96 månader (8 år) av de senaste 14 </a:t>
            </a:r>
            <a:r>
              <a:rPr lang="sv-SE" dirty="0" smtClean="0"/>
              <a:t>åren.</a:t>
            </a:r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Platshållare för innehåll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472" y="1628800"/>
            <a:ext cx="2614392" cy="3916234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3987432" y="5373216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sv-SE" sz="1800" dirty="0" smtClean="0"/>
              <a:t>Mer om vilka villkor som gäller går att läsa på </a:t>
            </a:r>
            <a:r>
              <a:rPr lang="sv-SE" sz="1800" dirty="0"/>
              <a:t>Trygghetsstiftelsens hemsida </a:t>
            </a:r>
            <a:r>
              <a:rPr lang="sv-SE" sz="1800" dirty="0">
                <a:hlinkClick r:id="rId3"/>
              </a:rPr>
              <a:t>www.tsn.se</a:t>
            </a:r>
            <a:r>
              <a:rPr lang="sv-SE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134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78798" y="332656"/>
            <a:ext cx="9601893" cy="1008063"/>
          </a:xfrm>
        </p:spPr>
        <p:txBody>
          <a:bodyPr/>
          <a:lstStyle/>
          <a:p>
            <a:r>
              <a:rPr lang="sv-SE" dirty="0" smtClean="0"/>
              <a:t>Vad innebär Trygghetsstiftelsens stöd?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079776" y="2276476"/>
            <a:ext cx="7263033" cy="3672804"/>
          </a:xfrm>
        </p:spPr>
        <p:txBody>
          <a:bodyPr/>
          <a:lstStyle/>
          <a:p>
            <a:pPr lvl="1"/>
            <a:r>
              <a:rPr lang="sv-SE" dirty="0" smtClean="0"/>
              <a:t>rådgivning </a:t>
            </a:r>
            <a:r>
              <a:rPr lang="sv-SE" dirty="0"/>
              <a:t>om karriärvägar utifrån </a:t>
            </a:r>
            <a:r>
              <a:rPr lang="sv-SE" dirty="0" smtClean="0"/>
              <a:t>arbetsmarknadens behov</a:t>
            </a:r>
            <a:r>
              <a:rPr lang="sv-SE" dirty="0"/>
              <a:t> </a:t>
            </a:r>
            <a:r>
              <a:rPr lang="sv-SE" dirty="0" smtClean="0"/>
              <a:t>eller coachning för att hitta </a:t>
            </a:r>
            <a:r>
              <a:rPr lang="sv-SE" dirty="0"/>
              <a:t>ett nytt jobb eller </a:t>
            </a:r>
            <a:r>
              <a:rPr lang="sv-SE" dirty="0" smtClean="0"/>
              <a:t>kunna </a:t>
            </a:r>
            <a:r>
              <a:rPr lang="sv-SE" dirty="0"/>
              <a:t>starta eget företag. </a:t>
            </a:r>
            <a:endParaRPr lang="sv-SE" dirty="0" smtClean="0"/>
          </a:p>
          <a:p>
            <a:pPr lvl="1"/>
            <a:r>
              <a:rPr lang="sv-SE" dirty="0" smtClean="0"/>
              <a:t>vägledning </a:t>
            </a:r>
            <a:r>
              <a:rPr lang="sv-SE" dirty="0"/>
              <a:t>i </a:t>
            </a:r>
            <a:r>
              <a:rPr lang="sv-SE" dirty="0" smtClean="0"/>
              <a:t>att stärka sin kompetens </a:t>
            </a:r>
            <a:r>
              <a:rPr lang="sv-SE" dirty="0"/>
              <a:t>genom studier </a:t>
            </a:r>
            <a:r>
              <a:rPr lang="sv-SE" dirty="0" smtClean="0"/>
              <a:t>som är eftertraktade </a:t>
            </a:r>
            <a:r>
              <a:rPr lang="sv-SE" dirty="0"/>
              <a:t>på arbetsmarknaden</a:t>
            </a:r>
            <a:r>
              <a:rPr lang="sv-SE" dirty="0" smtClean="0"/>
              <a:t>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sv-SE" dirty="0"/>
          </a:p>
          <a:p>
            <a:pPr marL="382588" lvl="1" indent="0">
              <a:buNone/>
            </a:pPr>
            <a:r>
              <a:rPr lang="sv-SE" dirty="0" smtClean="0"/>
              <a:t>Trygghetsstiftelsen kan också lämna ett </a:t>
            </a:r>
            <a:r>
              <a:rPr lang="sv-SE" b="1" dirty="0" smtClean="0"/>
              <a:t>yttrande</a:t>
            </a:r>
            <a:r>
              <a:rPr lang="sv-SE" dirty="0" smtClean="0"/>
              <a:t> </a:t>
            </a:r>
            <a:r>
              <a:rPr lang="sv-SE" dirty="0"/>
              <a:t>till CSN om att de valda studierna uppfyller kravet på </a:t>
            </a:r>
            <a:r>
              <a:rPr lang="sv-SE" dirty="0" smtClean="0"/>
              <a:t>omställningsstudiestöd. </a:t>
            </a:r>
            <a:endParaRPr lang="sv-SE" dirty="0"/>
          </a:p>
          <a:p>
            <a:pPr marL="382588" lvl="1" indent="0">
              <a:buNone/>
            </a:pPr>
            <a:endParaRPr lang="sv-SE" dirty="0" smtClean="0"/>
          </a:p>
          <a:p>
            <a:pPr marL="382588" lvl="1" indent="0">
              <a:buNone/>
            </a:pPr>
            <a:r>
              <a:rPr lang="sv-SE" dirty="0" smtClean="0"/>
              <a:t>Om anställningen upphört </a:t>
            </a:r>
            <a:r>
              <a:rPr lang="sv-SE" dirty="0"/>
              <a:t>på grund av </a:t>
            </a:r>
            <a:r>
              <a:rPr lang="sv-SE" dirty="0" smtClean="0"/>
              <a:t>nedsatt </a:t>
            </a:r>
            <a:r>
              <a:rPr lang="sv-SE" dirty="0"/>
              <a:t>hälsa kan Trygghetsstiftelsen </a:t>
            </a:r>
            <a:r>
              <a:rPr lang="sv-SE" dirty="0" smtClean="0"/>
              <a:t>vid behov erbjuda </a:t>
            </a:r>
            <a:r>
              <a:rPr lang="sv-SE" b="1" dirty="0"/>
              <a:t>förstärkt </a:t>
            </a:r>
            <a:r>
              <a:rPr lang="sv-SE" b="1" dirty="0" smtClean="0"/>
              <a:t>stöd</a:t>
            </a:r>
            <a:r>
              <a:rPr lang="sv-SE" dirty="0" smtClean="0"/>
              <a:t>, </a:t>
            </a:r>
            <a:r>
              <a:rPr lang="sv-SE" dirty="0"/>
              <a:t>som till exempel hjälp med myndighetskontakter eller annat extra </a:t>
            </a:r>
            <a:r>
              <a:rPr lang="sv-SE" dirty="0" smtClean="0"/>
              <a:t>stöd.</a:t>
            </a:r>
          </a:p>
          <a:p>
            <a:endParaRPr lang="sv-SE" dirty="0"/>
          </a:p>
        </p:txBody>
      </p:sp>
      <p:pic>
        <p:nvPicPr>
          <p:cNvPr id="4" name="Platshållare för innehåll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08" b="3196"/>
          <a:stretch/>
        </p:blipFill>
        <p:spPr>
          <a:xfrm>
            <a:off x="1471843" y="2294514"/>
            <a:ext cx="2900440" cy="3532164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471843" y="1340719"/>
            <a:ext cx="99619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800" b="0" dirty="0" smtClean="0"/>
              <a:t>Grundläggande omställnings- och kompetensstöd omfattar </a:t>
            </a:r>
            <a:r>
              <a:rPr lang="sv-SE" sz="1800" dirty="0"/>
              <a:t>rådgivning och vägledning</a:t>
            </a:r>
            <a:r>
              <a:rPr lang="sv-SE" sz="1800" b="0" dirty="0"/>
              <a:t>. Det utformas individuellt och kan ges i upp till 12 månader för att få hjälp att ta nästa steg i arbetslivet. Det kan handla om:</a:t>
            </a:r>
          </a:p>
        </p:txBody>
      </p:sp>
      <p:sp>
        <p:nvSpPr>
          <p:cNvPr id="6" name="Rektangel 5"/>
          <p:cNvSpPr/>
          <p:nvPr/>
        </p:nvSpPr>
        <p:spPr>
          <a:xfrm>
            <a:off x="3116899" y="5958335"/>
            <a:ext cx="66084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v-SE" sz="1800" dirty="0"/>
              <a:t>Läs mer på Trygghetsstiftelsens hemsida </a:t>
            </a:r>
            <a:r>
              <a:rPr lang="sv-SE" sz="1800" dirty="0">
                <a:hlinkClick r:id="rId3"/>
              </a:rPr>
              <a:t>www.tsn.se</a:t>
            </a:r>
            <a:r>
              <a:rPr lang="sv-SE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4441389"/>
      </p:ext>
    </p:extLst>
  </p:cSld>
  <p:clrMapOvr>
    <a:masterClrMapping/>
  </p:clrMapOvr>
</p:sld>
</file>

<file path=ppt/theme/theme1.xml><?xml version="1.0" encoding="utf-8"?>
<a:theme xmlns:a="http://schemas.openxmlformats.org/drawingml/2006/main" name="liggande färg">
  <a:themeElements>
    <a:clrScheme name="Anpassat 7">
      <a:dk1>
        <a:srgbClr val="000000"/>
      </a:dk1>
      <a:lt1>
        <a:srgbClr val="FFFFFF"/>
      </a:lt1>
      <a:dk2>
        <a:srgbClr val="003A65"/>
      </a:dk2>
      <a:lt2>
        <a:srgbClr val="808080"/>
      </a:lt2>
      <a:accent1>
        <a:srgbClr val="006EAE"/>
      </a:accent1>
      <a:accent2>
        <a:srgbClr val="007638"/>
      </a:accent2>
      <a:accent3>
        <a:srgbClr val="CA5116"/>
      </a:accent3>
      <a:accent4>
        <a:srgbClr val="561766"/>
      </a:accent4>
      <a:accent5>
        <a:srgbClr val="B5004B"/>
      </a:accent5>
      <a:accent6>
        <a:srgbClr val="D0D3D9"/>
      </a:accent6>
      <a:hlink>
        <a:srgbClr val="009999"/>
      </a:hlink>
      <a:folHlink>
        <a:srgbClr val="99CC00"/>
      </a:folHlink>
    </a:clrScheme>
    <a:fontScheme name="Liggande fär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iggande fär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ande fär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ande fär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ande fär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ande fär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ande fär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ande fär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ande fär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ande fär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ande fär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ande fär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ande fär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LL_allmän2020_bred" id="{5CC0A914-36FD-4077-8B78-3B5EBF540E6C}" vid="{8A8B5746-2323-45E9-9A51-9CA8C02A3FE1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MALL_allmän2020_bred</Template>
  <TotalTime>3927</TotalTime>
  <Words>364</Words>
  <Application>Microsoft Office PowerPoint</Application>
  <PresentationFormat>Bredbild</PresentationFormat>
  <Paragraphs>26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1" baseType="lpstr">
      <vt:lpstr>Arial</vt:lpstr>
      <vt:lpstr>Calibri</vt:lpstr>
      <vt:lpstr>Courier New</vt:lpstr>
      <vt:lpstr>Gill Sans MT</vt:lpstr>
      <vt:lpstr>Times New Roman</vt:lpstr>
      <vt:lpstr>Wingdings</vt:lpstr>
      <vt:lpstr>liggande färg</vt:lpstr>
      <vt:lpstr>Grundläggande omställnings- och kompetensstöd från Trygghetsstiftelsen</vt:lpstr>
      <vt:lpstr>Att tänka på när en kortare anställning avslutas</vt:lpstr>
      <vt:lpstr>Vilka arbetstagare omfattas av stödet?</vt:lpstr>
      <vt:lpstr>Vad innebär Trygghetsstiftelsens stöd?</vt:lpstr>
    </vt:vector>
  </TitlesOfParts>
  <Company>Arbetsgivarverket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Omställning och trygget</dc:title>
  <dc:creator>Karin Åslund</dc:creator>
  <cp:lastModifiedBy>Linda Persson</cp:lastModifiedBy>
  <cp:revision>55</cp:revision>
  <dcterms:created xsi:type="dcterms:W3CDTF">2022-10-26T12:14:48Z</dcterms:created>
  <dcterms:modified xsi:type="dcterms:W3CDTF">2022-11-22T21:39:07Z</dcterms:modified>
</cp:coreProperties>
</file>