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0"/>
  </p:notesMasterIdLst>
  <p:handoutMasterIdLst>
    <p:handoutMasterId r:id="rId21"/>
  </p:handoutMasterIdLst>
  <p:sldIdLst>
    <p:sldId id="270" r:id="rId2"/>
    <p:sldId id="273" r:id="rId3"/>
    <p:sldId id="275" r:id="rId4"/>
    <p:sldId id="274" r:id="rId5"/>
    <p:sldId id="276" r:id="rId6"/>
    <p:sldId id="292" r:id="rId7"/>
    <p:sldId id="293" r:id="rId8"/>
    <p:sldId id="294" r:id="rId9"/>
    <p:sldId id="295" r:id="rId10"/>
    <p:sldId id="278" r:id="rId11"/>
    <p:sldId id="279" r:id="rId12"/>
    <p:sldId id="280" r:id="rId13"/>
    <p:sldId id="326" r:id="rId14"/>
    <p:sldId id="286" r:id="rId15"/>
    <p:sldId id="325" r:id="rId16"/>
    <p:sldId id="287" r:id="rId17"/>
    <p:sldId id="288" r:id="rId18"/>
    <p:sldId id="271" r:id="rId19"/>
  </p:sldIdLst>
  <p:sldSz cx="12192000" cy="6858000"/>
  <p:notesSz cx="6797675" cy="9926638"/>
  <p:defaultTextStyle>
    <a:defPPr>
      <a:defRPr lang="sv-SE"/>
    </a:defPPr>
    <a:lvl1pPr algn="l" rtl="0" fontAlgn="base">
      <a:spcBef>
        <a:spcPct val="0"/>
      </a:spcBef>
      <a:spcAft>
        <a:spcPct val="0"/>
      </a:spcAft>
      <a:defRPr sz="2200" b="1" kern="1200">
        <a:solidFill>
          <a:schemeClr val="tx1"/>
        </a:solidFill>
        <a:latin typeface="Arial" charset="0"/>
        <a:ea typeface="+mn-ea"/>
        <a:cs typeface="+mn-cs"/>
      </a:defRPr>
    </a:lvl1pPr>
    <a:lvl2pPr marL="457200" algn="l" rtl="0" fontAlgn="base">
      <a:spcBef>
        <a:spcPct val="0"/>
      </a:spcBef>
      <a:spcAft>
        <a:spcPct val="0"/>
      </a:spcAft>
      <a:defRPr sz="2200" b="1" kern="1200">
        <a:solidFill>
          <a:schemeClr val="tx1"/>
        </a:solidFill>
        <a:latin typeface="Arial" charset="0"/>
        <a:ea typeface="+mn-ea"/>
        <a:cs typeface="+mn-cs"/>
      </a:defRPr>
    </a:lvl2pPr>
    <a:lvl3pPr marL="914400" algn="l" rtl="0" fontAlgn="base">
      <a:spcBef>
        <a:spcPct val="0"/>
      </a:spcBef>
      <a:spcAft>
        <a:spcPct val="0"/>
      </a:spcAft>
      <a:defRPr sz="2200" b="1" kern="1200">
        <a:solidFill>
          <a:schemeClr val="tx1"/>
        </a:solidFill>
        <a:latin typeface="Arial" charset="0"/>
        <a:ea typeface="+mn-ea"/>
        <a:cs typeface="+mn-cs"/>
      </a:defRPr>
    </a:lvl3pPr>
    <a:lvl4pPr marL="1371600" algn="l" rtl="0" fontAlgn="base">
      <a:spcBef>
        <a:spcPct val="0"/>
      </a:spcBef>
      <a:spcAft>
        <a:spcPct val="0"/>
      </a:spcAft>
      <a:defRPr sz="2200" b="1" kern="1200">
        <a:solidFill>
          <a:schemeClr val="tx1"/>
        </a:solidFill>
        <a:latin typeface="Arial" charset="0"/>
        <a:ea typeface="+mn-ea"/>
        <a:cs typeface="+mn-cs"/>
      </a:defRPr>
    </a:lvl4pPr>
    <a:lvl5pPr marL="1828800" algn="l" rtl="0" fontAlgn="base">
      <a:spcBef>
        <a:spcPct val="0"/>
      </a:spcBef>
      <a:spcAft>
        <a:spcPct val="0"/>
      </a:spcAft>
      <a:defRPr sz="2200" b="1" kern="1200">
        <a:solidFill>
          <a:schemeClr val="tx1"/>
        </a:solidFill>
        <a:latin typeface="Arial" charset="0"/>
        <a:ea typeface="+mn-ea"/>
        <a:cs typeface="+mn-cs"/>
      </a:defRPr>
    </a:lvl5pPr>
    <a:lvl6pPr marL="2286000" algn="l" defTabSz="914400" rtl="0" eaLnBrk="1" latinLnBrk="0" hangingPunct="1">
      <a:defRPr sz="2200" b="1" kern="1200">
        <a:solidFill>
          <a:schemeClr val="tx1"/>
        </a:solidFill>
        <a:latin typeface="Arial" charset="0"/>
        <a:ea typeface="+mn-ea"/>
        <a:cs typeface="+mn-cs"/>
      </a:defRPr>
    </a:lvl6pPr>
    <a:lvl7pPr marL="2743200" algn="l" defTabSz="914400" rtl="0" eaLnBrk="1" latinLnBrk="0" hangingPunct="1">
      <a:defRPr sz="2200" b="1" kern="1200">
        <a:solidFill>
          <a:schemeClr val="tx1"/>
        </a:solidFill>
        <a:latin typeface="Arial" charset="0"/>
        <a:ea typeface="+mn-ea"/>
        <a:cs typeface="+mn-cs"/>
      </a:defRPr>
    </a:lvl7pPr>
    <a:lvl8pPr marL="3200400" algn="l" defTabSz="914400" rtl="0" eaLnBrk="1" latinLnBrk="0" hangingPunct="1">
      <a:defRPr sz="2200" b="1" kern="1200">
        <a:solidFill>
          <a:schemeClr val="tx1"/>
        </a:solidFill>
        <a:latin typeface="Arial" charset="0"/>
        <a:ea typeface="+mn-ea"/>
        <a:cs typeface="+mn-cs"/>
      </a:defRPr>
    </a:lvl8pPr>
    <a:lvl9pPr marL="3657600" algn="l" defTabSz="914400" rtl="0" eaLnBrk="1" latinLnBrk="0" hangingPunct="1">
      <a:defRPr sz="2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6924" userDrawn="1">
          <p15:clr>
            <a:srgbClr val="A4A3A4"/>
          </p15:clr>
        </p15:guide>
        <p15:guide id="3" orient="horz" pos="1434" userDrawn="1">
          <p15:clr>
            <a:srgbClr val="A4A3A4"/>
          </p15:clr>
        </p15:guide>
        <p15:guide id="4" orient="horz" pos="935" userDrawn="1">
          <p15:clr>
            <a:srgbClr val="A4A3A4"/>
          </p15:clr>
        </p15:guide>
        <p15:guide id="5" pos="87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elin, Anders" initials="TA" lastIdx="1" clrIdx="0">
    <p:extLst>
      <p:ext uri="{19B8F6BF-5375-455C-9EA6-DF929625EA0E}">
        <p15:presenceInfo xmlns:p15="http://schemas.microsoft.com/office/powerpoint/2012/main" userId="S::Anders.Thelin@pliktverket.se::a56160f1-d265-4a05-9ef6-94a0cdd010c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EAE"/>
    <a:srgbClr val="3782AB"/>
    <a:srgbClr val="66A8CE"/>
    <a:srgbClr val="ECA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5758" autoAdjust="0"/>
  </p:normalViewPr>
  <p:slideViewPr>
    <p:cSldViewPr>
      <p:cViewPr varScale="1">
        <p:scale>
          <a:sx n="92" d="100"/>
          <a:sy n="92" d="100"/>
        </p:scale>
        <p:origin x="66" y="84"/>
      </p:cViewPr>
      <p:guideLst>
        <p:guide orient="horz" pos="2160"/>
        <p:guide pos="6924"/>
        <p:guide orient="horz" pos="1434"/>
        <p:guide orient="horz" pos="935"/>
        <p:guide pos="876"/>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46" d="100"/>
          <a:sy n="46" d="100"/>
        </p:scale>
        <p:origin x="2728"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562200E-DE8A-4A7B-B83C-4EB7A95D69F8}" type="datetimeFigureOut">
              <a:rPr lang="sv-SE" smtClean="0"/>
              <a:t>2022-10-20</a:t>
            </a:fld>
            <a:endParaRPr lang="sv-SE"/>
          </a:p>
        </p:txBody>
      </p:sp>
      <p:sp>
        <p:nvSpPr>
          <p:cNvPr id="4" name="Platshållare för sidfo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155212E-035D-44FF-8B87-87AA1BC8D033}" type="slidenum">
              <a:rPr lang="sv-SE" smtClean="0"/>
              <a:t>‹#›</a:t>
            </a:fld>
            <a:endParaRPr lang="sv-SE"/>
          </a:p>
        </p:txBody>
      </p:sp>
    </p:spTree>
    <p:extLst>
      <p:ext uri="{BB962C8B-B14F-4D97-AF65-F5344CB8AC3E}">
        <p14:creationId xmlns:p14="http://schemas.microsoft.com/office/powerpoint/2010/main" val="1414416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sv-SE"/>
          </a:p>
        </p:txBody>
      </p:sp>
      <p:sp>
        <p:nvSpPr>
          <p:cNvPr id="3075"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sv-SE"/>
          </a:p>
        </p:txBody>
      </p:sp>
      <p:sp>
        <p:nvSpPr>
          <p:cNvPr id="3076"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3078"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sv-SE"/>
          </a:p>
        </p:txBody>
      </p:sp>
      <p:sp>
        <p:nvSpPr>
          <p:cNvPr id="3079"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C76C1441-EDC2-42FC-887C-44A52D3A0952}" type="slidenum">
              <a:rPr lang="sv-SE"/>
              <a:pPr/>
              <a:t>‹#›</a:t>
            </a:fld>
            <a:endParaRPr lang="sv-SE"/>
          </a:p>
        </p:txBody>
      </p:sp>
    </p:spTree>
    <p:extLst>
      <p:ext uri="{BB962C8B-B14F-4D97-AF65-F5344CB8AC3E}">
        <p14:creationId xmlns:p14="http://schemas.microsoft.com/office/powerpoint/2010/main" val="35784426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sv-SE" dirty="0" smtClean="0"/>
          </a:p>
          <a:p>
            <a:pPr marL="171450" indent="-171450">
              <a:buFont typeface="Arial" panose="020B0604020202020204" pitchFamily="34" charset="0"/>
              <a:buChar char="•"/>
            </a:pPr>
            <a:endParaRPr lang="sv-SE" dirty="0" smtClean="0"/>
          </a:p>
          <a:p>
            <a:pPr marL="171450" indent="-171450">
              <a:buFont typeface="Arial" panose="020B0604020202020204" pitchFamily="34" charset="0"/>
              <a:buChar char="•"/>
            </a:pPr>
            <a:endParaRPr lang="sv-SE" dirty="0" smtClean="0"/>
          </a:p>
          <a:p>
            <a:pPr marL="171450" indent="-171450">
              <a:buFont typeface="Arial" panose="020B0604020202020204" pitchFamily="34" charset="0"/>
              <a:buChar char="•"/>
            </a:pPr>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a:t>
            </a:fld>
            <a:endParaRPr lang="sv-SE"/>
          </a:p>
        </p:txBody>
      </p:sp>
    </p:spTree>
    <p:extLst>
      <p:ext uri="{BB962C8B-B14F-4D97-AF65-F5344CB8AC3E}">
        <p14:creationId xmlns:p14="http://schemas.microsoft.com/office/powerpoint/2010/main" val="3302628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Den</a:t>
            </a:r>
            <a:r>
              <a:rPr lang="sv-SE" baseline="0" dirty="0" smtClean="0"/>
              <a:t> enskilde personens skyldigheter </a:t>
            </a:r>
            <a:r>
              <a:rPr lang="sv-SE" baseline="0" dirty="0" smtClean="0"/>
              <a:t>framgår av pliktlagstiftningen</a:t>
            </a:r>
            <a:r>
              <a:rPr lang="sv-SE" baseline="0" dirty="0" smtClean="0"/>
              <a:t>. Gäller alla oavsett </a:t>
            </a:r>
            <a:r>
              <a:rPr lang="sv-SE" baseline="0" dirty="0" smtClean="0"/>
              <a:t>om man är anställd</a:t>
            </a:r>
            <a:r>
              <a:rPr lang="sv-SE" baseline="0" dirty="0" smtClean="0"/>
              <a:t>, uppdragstagare, pensionär, student o.s.v.</a:t>
            </a:r>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10</a:t>
            </a:fld>
            <a:endParaRPr lang="sv-SE"/>
          </a:p>
        </p:txBody>
      </p:sp>
    </p:spTree>
    <p:extLst>
      <p:ext uri="{BB962C8B-B14F-4D97-AF65-F5344CB8AC3E}">
        <p14:creationId xmlns:p14="http://schemas.microsoft.com/office/powerpoint/2010/main" val="1497942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Värnplikt och civilplikt omfattar</a:t>
            </a:r>
            <a:r>
              <a:rPr lang="sv-SE" baseline="0" dirty="0" smtClean="0"/>
              <a:t> </a:t>
            </a:r>
            <a:r>
              <a:rPr lang="sv-SE" dirty="0" smtClean="0"/>
              <a:t>grundutbildning, repetitionsutbildning, beredskapstjänstgöring och krigstjänstgöring.</a:t>
            </a:r>
            <a:r>
              <a:rPr lang="sv-SE" baseline="0" dirty="0" smtClean="0"/>
              <a:t> Värnplikten och civilplikten möjliggör att totalförsvarspliktiga grundutbildas och krigsplaceras i fredstid för att därefter kunna kallas in vid behov till krigs- eller beredskapstjänstgöring.</a:t>
            </a:r>
            <a:endParaRPr lang="sv-SE" dirty="0" smtClean="0"/>
          </a:p>
          <a:p>
            <a:endParaRPr lang="sv-SE" dirty="0" smtClean="0"/>
          </a:p>
          <a:p>
            <a:r>
              <a:rPr lang="sv-SE" dirty="0" smtClean="0"/>
              <a:t>Värnplikten fullgörs hos Försvarsmakten.</a:t>
            </a:r>
          </a:p>
          <a:p>
            <a:endParaRPr lang="sv-SE" dirty="0" smtClean="0"/>
          </a:p>
          <a:p>
            <a:r>
              <a:rPr lang="sv-SE" sz="1200" b="0" i="0" kern="1200" dirty="0" smtClean="0">
                <a:solidFill>
                  <a:schemeClr val="tx1"/>
                </a:solidFill>
                <a:effectLst/>
                <a:latin typeface="Arial" charset="0"/>
                <a:ea typeface="+mn-ea"/>
                <a:cs typeface="+mn-cs"/>
              </a:rPr>
              <a:t>Skyldigheten att fullgöra värnplikt omfattar endast svenska medborgare och gäller från början av det kalenderår när den totalförsvarspliktige fyller nitton år till slutet av det kalenderår när han eller hon fyller fyrtiosju år.</a:t>
            </a:r>
            <a:br>
              <a:rPr lang="sv-SE" sz="1200" b="0" i="0" kern="1200" dirty="0" smtClean="0">
                <a:solidFill>
                  <a:schemeClr val="tx1"/>
                </a:solidFill>
                <a:effectLst/>
                <a:latin typeface="Arial" charset="0"/>
                <a:ea typeface="+mn-ea"/>
                <a:cs typeface="+mn-cs"/>
              </a:rPr>
            </a:br>
            <a:endParaRPr lang="sv-SE"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sv-SE" dirty="0" smtClean="0"/>
              <a:t>Civilplikten fullgörs</a:t>
            </a:r>
            <a:r>
              <a:rPr lang="sv-SE" baseline="0" dirty="0" smtClean="0"/>
              <a:t> i de verksamheter inom totalförsvaret som regeringen föreskriver i förordning (1995:238) om totalförsvarsplikt. Den syftar till att </a:t>
            </a:r>
            <a:r>
              <a:rPr lang="sv-SE" dirty="0" smtClean="0"/>
              <a:t>säkerställa</a:t>
            </a:r>
            <a:r>
              <a:rPr lang="sv-SE" baseline="0" dirty="0" smtClean="0"/>
              <a:t> </a:t>
            </a:r>
            <a:r>
              <a:rPr lang="sv-SE" dirty="0" smtClean="0"/>
              <a:t>tillgången på personal inom det</a:t>
            </a:r>
            <a:r>
              <a:rPr lang="sv-SE" baseline="0" dirty="0" smtClean="0"/>
              <a:t> civila försvaret. Det kan t.ex. vara inom hälso- och sjukvården, räddningstjänst, posthantering och flygtrafikledning. </a:t>
            </a:r>
            <a:r>
              <a:rPr lang="sv-SE" sz="1200" b="0" i="0" kern="1200" dirty="0" smtClean="0">
                <a:solidFill>
                  <a:schemeClr val="tx1"/>
                </a:solidFill>
                <a:effectLst/>
                <a:latin typeface="Arial" charset="0"/>
                <a:ea typeface="+mn-ea"/>
                <a:cs typeface="+mn-cs"/>
              </a:rPr>
              <a:t>Civilplikten får inte omfatta annan verksamhet som är förenad med egentliga stridsuppgifter än ordnings- eller bevakningsuppgifter</a:t>
            </a:r>
            <a:r>
              <a:rPr lang="sv-SE" sz="1200" b="0" i="0" kern="1200" dirty="0" smtClean="0">
                <a:solidFill>
                  <a:schemeClr val="tx1"/>
                </a:solidFill>
                <a:effectLst/>
                <a:latin typeface="Arial" charset="0"/>
                <a:ea typeface="+mn-ea"/>
                <a:cs typeface="+mn-cs"/>
              </a:rPr>
              <a:t>. Civilplikten är för närvarande vilande.</a:t>
            </a:r>
            <a:endParaRPr lang="sv-SE" sz="1200" b="0" i="0" kern="1200" dirty="0" smtClean="0">
              <a:solidFill>
                <a:schemeClr val="tx1"/>
              </a:solidFill>
              <a:effectLst/>
              <a:latin typeface="Arial" charset="0"/>
              <a:ea typeface="+mn-ea"/>
              <a:cs typeface="+mn-cs"/>
            </a:endParaRPr>
          </a:p>
          <a:p>
            <a:endParaRPr lang="sv-SE" baseline="0" dirty="0" smtClean="0"/>
          </a:p>
          <a:p>
            <a:endParaRPr lang="sv-SE" baseline="0" dirty="0" smtClean="0"/>
          </a:p>
          <a:p>
            <a:r>
              <a:rPr lang="sv-SE" baseline="0" dirty="0" smtClean="0"/>
              <a:t>Allmän tjänsteplikt är bara tillämplig vid höjd beredskap. Regeringen får föreskriva om allmän tjänsteplikt om det behövs för att en verksamhet som är av särskild vikt för totalförsvaret ska kunna upprätthållas. Det kan avse en viss del av landet eller en viss verksamhet. Ingen grundutbildning sker inom ramen för den allmänna tjänsteplikten.</a:t>
            </a:r>
          </a:p>
          <a:p>
            <a:endParaRPr lang="sv-SE" baseline="0" dirty="0" smtClean="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11</a:t>
            </a:fld>
            <a:endParaRPr lang="sv-SE"/>
          </a:p>
        </p:txBody>
      </p:sp>
    </p:spTree>
    <p:extLst>
      <p:ext uri="{BB962C8B-B14F-4D97-AF65-F5344CB8AC3E}">
        <p14:creationId xmlns:p14="http://schemas.microsoft.com/office/powerpoint/2010/main" val="2613863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Totalförsvarspliktig</a:t>
            </a:r>
            <a:r>
              <a:rPr lang="sv-SE" baseline="0" dirty="0" smtClean="0"/>
              <a:t> är den som är mellan 16 – 70 år, svensk medborgare eller utländsk medborgare och vistas i landet.</a:t>
            </a:r>
            <a:endParaRPr lang="sv-SE" dirty="0" smtClean="0"/>
          </a:p>
          <a:p>
            <a:endParaRPr lang="sv-SE" dirty="0" smtClean="0"/>
          </a:p>
          <a:p>
            <a:r>
              <a:rPr lang="sv-SE" dirty="0" smtClean="0"/>
              <a:t>Regeringen eller den myndighet</a:t>
            </a:r>
            <a:r>
              <a:rPr lang="sv-SE" baseline="0" dirty="0" smtClean="0"/>
              <a:t> som regeringen bestämmer ska besluta hos vilka arbetsgivare eller uppdragsgivare som allmän tjänsteplikt ska fullgöras och vilka arbetstagare och uppdragstagare som ska omfattas av allmän tjänsteplikt. Vanligtvis innebär detta att man utför den allmänna tjänsteplikten hos den myndighet där man har sin anställning.</a:t>
            </a:r>
          </a:p>
          <a:p>
            <a:endParaRPr lang="sv-SE" baseline="0" dirty="0" smtClean="0"/>
          </a:p>
          <a:p>
            <a:r>
              <a:rPr lang="sv-SE" sz="1200" b="0" i="0" kern="1200" dirty="0" smtClean="0">
                <a:solidFill>
                  <a:schemeClr val="tx1"/>
                </a:solidFill>
                <a:effectLst/>
                <a:latin typeface="Arial" charset="0"/>
                <a:ea typeface="+mn-ea"/>
                <a:cs typeface="+mn-cs"/>
              </a:rPr>
              <a:t>Statliga </a:t>
            </a:r>
            <a:r>
              <a:rPr lang="sv-SE" sz="1200" b="0" i="0" kern="1200" dirty="0" smtClean="0">
                <a:solidFill>
                  <a:schemeClr val="tx1"/>
                </a:solidFill>
                <a:effectLst/>
                <a:latin typeface="Arial" charset="0"/>
                <a:ea typeface="+mn-ea"/>
                <a:cs typeface="+mn-cs"/>
              </a:rPr>
              <a:t>myndigheter där allmän tjänsteplikt skall fullgöras enligt vad regeringen föreskrivit enligt 6 kap. 1 § lagen (1994:1809) om totalförsvarsplikt, beslutar om vilka arbetstagare och uppdragstagare hos myndigheten som skall omfattas av </a:t>
            </a:r>
            <a:r>
              <a:rPr lang="sv-SE" sz="1200" b="0" i="0" kern="1200" dirty="0" smtClean="0">
                <a:solidFill>
                  <a:schemeClr val="tx1"/>
                </a:solidFill>
                <a:effectLst/>
                <a:latin typeface="Arial" charset="0"/>
                <a:ea typeface="+mn-ea"/>
                <a:cs typeface="+mn-cs"/>
              </a:rPr>
              <a:t>tjänsteplikten.</a:t>
            </a:r>
            <a:r>
              <a:rPr lang="sv-SE" sz="1200" b="0" i="0" kern="1200" baseline="0" dirty="0" smtClean="0">
                <a:solidFill>
                  <a:schemeClr val="tx1"/>
                </a:solidFill>
                <a:effectLst/>
                <a:latin typeface="Arial" charset="0"/>
                <a:ea typeface="+mn-ea"/>
                <a:cs typeface="+mn-cs"/>
              </a:rPr>
              <a:t> </a:t>
            </a:r>
            <a:r>
              <a:rPr lang="sv-SE" sz="1200" b="0" i="0" kern="1200" dirty="0" smtClean="0">
                <a:solidFill>
                  <a:schemeClr val="tx1"/>
                </a:solidFill>
                <a:effectLst/>
                <a:latin typeface="Arial" charset="0"/>
                <a:ea typeface="+mn-ea"/>
                <a:cs typeface="+mn-cs"/>
              </a:rPr>
              <a:t>Statliga </a:t>
            </a:r>
            <a:r>
              <a:rPr lang="sv-SE" sz="1200" b="0" i="0" kern="1200" dirty="0" smtClean="0">
                <a:solidFill>
                  <a:schemeClr val="tx1"/>
                </a:solidFill>
                <a:effectLst/>
                <a:latin typeface="Arial" charset="0"/>
                <a:ea typeface="+mn-ea"/>
                <a:cs typeface="+mn-cs"/>
              </a:rPr>
              <a:t>myndigheter får också enligt 6 kap. 6 § samma lag medge undantag från den allmänna tjänsteplikten för den som är anställd av eller utför uppdrag åt myndigheten.</a:t>
            </a:r>
          </a:p>
          <a:p>
            <a:endParaRPr lang="sv-SE" baseline="0" dirty="0" smtClean="0"/>
          </a:p>
          <a:p>
            <a:r>
              <a:rPr lang="sv-SE" baseline="0" dirty="0" smtClean="0"/>
              <a:t>En totalförsvarspliktig som omfattas av ett beslut enligt ovan ska få del av detta genom anslag på arbetsplatsen eller på annat lämpligt sätt. </a:t>
            </a:r>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12</a:t>
            </a:fld>
            <a:endParaRPr lang="sv-SE"/>
          </a:p>
        </p:txBody>
      </p:sp>
    </p:spTree>
    <p:extLst>
      <p:ext uri="{BB962C8B-B14F-4D97-AF65-F5344CB8AC3E}">
        <p14:creationId xmlns:p14="http://schemas.microsoft.com/office/powerpoint/2010/main" val="4099691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13</a:t>
            </a:fld>
            <a:endParaRPr lang="sv-SE"/>
          </a:p>
        </p:txBody>
      </p:sp>
    </p:spTree>
    <p:extLst>
      <p:ext uri="{BB962C8B-B14F-4D97-AF65-F5344CB8AC3E}">
        <p14:creationId xmlns:p14="http://schemas.microsoft.com/office/powerpoint/2010/main" val="2578251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Höjd beredskap tillkännages</a:t>
            </a:r>
            <a:r>
              <a:rPr lang="sv-SE" baseline="0" dirty="0" smtClean="0"/>
              <a:t> i radio, TV och, vid högsta beredskap, även genom beredskapslarm (”Hesa Fredrik”).</a:t>
            </a:r>
          </a:p>
          <a:p>
            <a:endParaRPr lang="sv-SE" baseline="0" dirty="0" smtClean="0"/>
          </a:p>
          <a:p>
            <a:r>
              <a:rPr lang="sv-SE" baseline="0" dirty="0" smtClean="0"/>
              <a:t>Generellt gäller att vid högsta beredskap slår vissa regelsystem till automatiskt. I övriga situationer då höjd beredskap råder krävs att regering fattar särskilda beslut.</a:t>
            </a:r>
          </a:p>
          <a:p>
            <a:endParaRPr lang="sv-SE" baseline="0" dirty="0" smtClean="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14</a:t>
            </a:fld>
            <a:endParaRPr lang="sv-SE"/>
          </a:p>
        </p:txBody>
      </p:sp>
    </p:spTree>
    <p:extLst>
      <p:ext uri="{BB962C8B-B14F-4D97-AF65-F5344CB8AC3E}">
        <p14:creationId xmlns:p14="http://schemas.microsoft.com/office/powerpoint/2010/main" val="3665069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Vilka </a:t>
            </a:r>
            <a:r>
              <a:rPr lang="sv-SE" dirty="0" smtClean="0"/>
              <a:t>myndigheter som är s.k. beredskapsmyndigheter framgår av bilaga till </a:t>
            </a:r>
            <a:r>
              <a:rPr lang="sv-SE" dirty="0" smtClean="0"/>
              <a:t>förordning </a:t>
            </a:r>
            <a:r>
              <a:rPr lang="sv-SE" dirty="0" smtClean="0"/>
              <a:t>2022:524. </a:t>
            </a:r>
          </a:p>
          <a:p>
            <a:endParaRPr lang="sv-SE" baseline="0" dirty="0" smtClean="0"/>
          </a:p>
          <a:p>
            <a:r>
              <a:rPr lang="sv-SE" baseline="0" dirty="0" smtClean="0"/>
              <a:t>Enskilda organisationer och företag – om de enligt överenskommelse eller på annan grund är skyldiga att fortsätta sin verksamhet i krig ska de vidta särskilda åtgärder för att kunna fullgöra dessa skyldigheter.</a:t>
            </a:r>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15</a:t>
            </a:fld>
            <a:endParaRPr lang="sv-SE"/>
          </a:p>
        </p:txBody>
      </p:sp>
    </p:spTree>
    <p:extLst>
      <p:ext uri="{BB962C8B-B14F-4D97-AF65-F5344CB8AC3E}">
        <p14:creationId xmlns:p14="http://schemas.microsoft.com/office/powerpoint/2010/main" val="42462261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Tillämpas </a:t>
            </a:r>
            <a:r>
              <a:rPr lang="sv-SE" dirty="0" smtClean="0"/>
              <a:t>helt vid krig och helt eller delvis om det föreligger krigsfara eller utomordentliga förhållanden (krig utanför Sveriges gränser eller om Sverige har varit i krig eller krigsfara). </a:t>
            </a:r>
          </a:p>
          <a:p>
            <a:endParaRPr lang="sv-SE" dirty="0" smtClean="0"/>
          </a:p>
          <a:p>
            <a:r>
              <a:rPr lang="sv-SE" dirty="0" smtClean="0"/>
              <a:t>Den arbetsrättsliga </a:t>
            </a:r>
            <a:r>
              <a:rPr lang="sv-SE" dirty="0" err="1" smtClean="0"/>
              <a:t>beredskapslagen</a:t>
            </a:r>
            <a:r>
              <a:rPr lang="sv-SE" dirty="0" smtClean="0"/>
              <a:t> tar sin utgångspunkt</a:t>
            </a:r>
            <a:r>
              <a:rPr lang="sv-SE" baseline="0" dirty="0" smtClean="0"/>
              <a:t> i följande</a:t>
            </a:r>
            <a:r>
              <a:rPr lang="sv-SE" baseline="0" dirty="0" smtClean="0"/>
              <a:t>:</a:t>
            </a:r>
            <a:endParaRPr lang="sv-SE" baseline="0" dirty="0" smtClean="0"/>
          </a:p>
          <a:p>
            <a:endParaRPr lang="sv-SE"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sv-SE" sz="1200" kern="1200" dirty="0" smtClean="0">
                <a:solidFill>
                  <a:schemeClr val="tx1"/>
                </a:solidFill>
                <a:effectLst/>
                <a:latin typeface="Arial" charset="0"/>
                <a:ea typeface="+mn-ea"/>
                <a:cs typeface="+mn-cs"/>
              </a:rPr>
              <a:t>”En utgångspunkt är att parterna under fredstid har ett betydande ansvar för förhållandena på arbetsmarknaden och att detta ansvar inte är mindre betydelsefullt i ofärdstider. Behovet av parternas medansvar är snarare större när sådana förhållanden råder. En annan utgångspunkt är att det inte kan vara eftersträvansvärt att för krissituationer skapa ett regelsystem som mer än oundgängligt avviker från den ordning som gäller under fred. Detta skall inte förstås på det sättet att ingrepp i det fredstida regelsystemet skulle till varje pris undvikas. Men man bör om möjligt undvika ingrepp som i grunden rubbar det fredstida mönstret för samverkan mellan parterna och mellan dessa och statsmakterna</a:t>
            </a:r>
            <a:r>
              <a:rPr lang="sv-SE" sz="1200" kern="1200" dirty="0" smtClean="0">
                <a:solidFill>
                  <a:schemeClr val="tx1"/>
                </a:solidFill>
                <a:effectLst/>
                <a:latin typeface="Arial" charset="0"/>
                <a:ea typeface="+mn-ea"/>
                <a:cs typeface="+mn-cs"/>
              </a:rPr>
              <a:t>.”</a:t>
            </a:r>
            <a:r>
              <a:rPr lang="sv-SE" baseline="0" dirty="0" smtClean="0"/>
              <a:t> (Prop. 1986/87:165) </a:t>
            </a:r>
            <a:endParaRPr lang="sv-SE" sz="1200" kern="1200" dirty="0" smtClean="0">
              <a:solidFill>
                <a:schemeClr val="tx1"/>
              </a:solidFill>
              <a:effectLst/>
              <a:latin typeface="Arial" charset="0"/>
              <a:ea typeface="+mn-ea"/>
              <a:cs typeface="+mn-cs"/>
            </a:endParaRPr>
          </a:p>
          <a:p>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16</a:t>
            </a:fld>
            <a:endParaRPr lang="sv-SE"/>
          </a:p>
        </p:txBody>
      </p:sp>
    </p:spTree>
    <p:extLst>
      <p:ext uri="{BB962C8B-B14F-4D97-AF65-F5344CB8AC3E}">
        <p14:creationId xmlns:p14="http://schemas.microsoft.com/office/powerpoint/2010/main" val="32115431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Centralt kollektivavtal som finns på Arbetsgivarverkets hemsida.</a:t>
            </a:r>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17</a:t>
            </a:fld>
            <a:endParaRPr lang="sv-SE"/>
          </a:p>
        </p:txBody>
      </p:sp>
    </p:spTree>
    <p:extLst>
      <p:ext uri="{BB962C8B-B14F-4D97-AF65-F5344CB8AC3E}">
        <p14:creationId xmlns:p14="http://schemas.microsoft.com/office/powerpoint/2010/main" val="41795972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dirty="0" smtClean="0"/>
              <a:t>I den ordinarie verksamheten</a:t>
            </a:r>
            <a:r>
              <a:rPr lang="sv-SE" baseline="0" dirty="0" smtClean="0"/>
              <a:t> </a:t>
            </a:r>
            <a:r>
              <a:rPr lang="sv-SE" baseline="0" dirty="0" smtClean="0"/>
              <a:t>gäller de </a:t>
            </a:r>
            <a:r>
              <a:rPr lang="sv-SE" baseline="0" dirty="0" smtClean="0"/>
              <a:t>vanliga arbetsrättsliga reglerna (LAS, MBL, ledighetsregler m.m.)</a:t>
            </a:r>
          </a:p>
          <a:p>
            <a:pPr marL="171450" indent="-171450">
              <a:buFont typeface="Arial" panose="020B0604020202020204" pitchFamily="34" charset="0"/>
              <a:buChar char="•"/>
            </a:pPr>
            <a:r>
              <a:rPr lang="sv-SE" baseline="0" dirty="0" smtClean="0"/>
              <a:t>Fredstida </a:t>
            </a:r>
            <a:r>
              <a:rPr lang="sv-SE" baseline="0" dirty="0" smtClean="0"/>
              <a:t>krissituation: </a:t>
            </a:r>
            <a:r>
              <a:rPr lang="sv-SE" baseline="0" dirty="0" smtClean="0"/>
              <a:t>Situationer som avviker från det normala, drabbar många människor, stora delar av samhället eller hotar grundläggande värden, innebär en allvarlig störning eller en överhängande risk för en allvarlig </a:t>
            </a:r>
            <a:r>
              <a:rPr lang="sv-SE" baseline="0" dirty="0" smtClean="0"/>
              <a:t>störning </a:t>
            </a:r>
            <a:r>
              <a:rPr lang="sv-SE" baseline="0" dirty="0" smtClean="0"/>
              <a:t>av viktiga samhällsfunktioner och kräver samordnade och skyndsamma åtgärder från flera aktörer. En fredstida kris påverkar den ordinarie verksamheten i olika omfattning. Om det uppstår en fredstida </a:t>
            </a:r>
            <a:r>
              <a:rPr lang="sv-SE" baseline="0" dirty="0" smtClean="0"/>
              <a:t>krissituation </a:t>
            </a:r>
            <a:r>
              <a:rPr lang="sv-SE" baseline="0" dirty="0" smtClean="0"/>
              <a:t>gäller fortsatt de vanliga arbetsrättsliga reglerna. </a:t>
            </a:r>
          </a:p>
          <a:p>
            <a:pPr marL="171450" indent="-171450">
              <a:buFont typeface="Arial" panose="020B0604020202020204" pitchFamily="34" charset="0"/>
              <a:buChar char="•"/>
            </a:pPr>
            <a:r>
              <a:rPr lang="sv-SE" baseline="0" dirty="0" smtClean="0"/>
              <a:t>Om det blir krig eller krigsliknande situationer i Sverige eller nära Sverige beslutar regeringen om höjd beredskap (skärpt eller högsta). Då börjar bland annat den arbetsrättsliga </a:t>
            </a:r>
            <a:r>
              <a:rPr lang="sv-SE" baseline="0" dirty="0" err="1" smtClean="0"/>
              <a:t>beredskapslagen</a:t>
            </a:r>
            <a:r>
              <a:rPr lang="sv-SE" baseline="0" dirty="0" smtClean="0"/>
              <a:t> att gälla.</a:t>
            </a:r>
          </a:p>
          <a:p>
            <a:pPr marL="0" indent="0">
              <a:buFont typeface="Arial" panose="020B0604020202020204" pitchFamily="34" charset="0"/>
              <a:buNone/>
            </a:pPr>
            <a:endParaRPr lang="sv-SE" baseline="0" dirty="0" smtClean="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18</a:t>
            </a:fld>
            <a:endParaRPr lang="sv-SE"/>
          </a:p>
        </p:txBody>
      </p:sp>
    </p:spTree>
    <p:extLst>
      <p:ext uri="{BB962C8B-B14F-4D97-AF65-F5344CB8AC3E}">
        <p14:creationId xmlns:p14="http://schemas.microsoft.com/office/powerpoint/2010/main" val="318465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a:p>
            <a:r>
              <a:rPr lang="sv-SE" dirty="0" smtClean="0"/>
              <a:t>Förordning (2015:1053) om totalförsvar</a:t>
            </a:r>
            <a:r>
              <a:rPr lang="sv-SE" baseline="0" dirty="0" smtClean="0"/>
              <a:t> och höjd beredskap</a:t>
            </a:r>
            <a:r>
              <a:rPr lang="sv-SE" dirty="0" smtClean="0"/>
              <a:t>: syftar till att statliga myndigheter under regeringen genom sin verksamhet ska minska sårbarheten i samhället och utveckla en god förmåga att hantera sina uppgifter inför och vid höjd beredskap.</a:t>
            </a:r>
          </a:p>
          <a:p>
            <a:endParaRPr lang="sv-SE" dirty="0" smtClean="0"/>
          </a:p>
          <a:p>
            <a:r>
              <a:rPr lang="sv-SE" dirty="0" smtClean="0"/>
              <a:t>Förordning (2022:524) om statliga</a:t>
            </a:r>
            <a:r>
              <a:rPr lang="sv-SE" baseline="0" dirty="0" smtClean="0"/>
              <a:t> myndigheters beredskap: Gäller för statliga myndigheter som är s.k. beredskapsmyndigheter. Dessa är verksamma inom beredskapssektorerna: Ekonomisk säkerhet, elektroniska kommunikationer och post, energiförsörjning, finansiella tjänster, försörjning av grunddata, hälsa, vård och omsorg, livsmedelsförsörjning och dricksvatten, ordning och säkerhet, räddningstjänst och skydd av civilbefolkningen samt transporter.</a:t>
            </a:r>
          </a:p>
          <a:p>
            <a:endParaRPr lang="sv-SE" baseline="0" dirty="0" smtClean="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2</a:t>
            </a:fld>
            <a:endParaRPr lang="sv-SE"/>
          </a:p>
        </p:txBody>
      </p:sp>
    </p:spTree>
    <p:extLst>
      <p:ext uri="{BB962C8B-B14F-4D97-AF65-F5344CB8AC3E}">
        <p14:creationId xmlns:p14="http://schemas.microsoft.com/office/powerpoint/2010/main" val="3865378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3</a:t>
            </a:fld>
            <a:endParaRPr lang="sv-SE"/>
          </a:p>
        </p:txBody>
      </p:sp>
    </p:spTree>
    <p:extLst>
      <p:ext uri="{BB962C8B-B14F-4D97-AF65-F5344CB8AC3E}">
        <p14:creationId xmlns:p14="http://schemas.microsoft.com/office/powerpoint/2010/main" val="2293552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a:t>
            </a:r>
            <a:r>
              <a:rPr lang="sv-SE" baseline="0" dirty="0" smtClean="0"/>
              <a:t> regeringsformen regleras bl.a. hur Sverige ska styras i händelse av krig eller krigsfara (höjd beredskap)</a:t>
            </a:r>
          </a:p>
          <a:p>
            <a:endParaRPr lang="sv-SE" dirty="0" smtClean="0"/>
          </a:p>
          <a:p>
            <a:endParaRPr lang="sv-SE" dirty="0" smtClean="0"/>
          </a:p>
          <a:p>
            <a:r>
              <a:rPr lang="sv-SE" dirty="0" smtClean="0"/>
              <a:t>Det</a:t>
            </a:r>
            <a:r>
              <a:rPr lang="sv-SE" baseline="0" dirty="0" smtClean="0"/>
              <a:t> f</a:t>
            </a:r>
            <a:r>
              <a:rPr lang="sv-SE" dirty="0" smtClean="0"/>
              <a:t>inns ett antal fullmaktslagar som</a:t>
            </a:r>
            <a:r>
              <a:rPr lang="sv-SE" baseline="0" dirty="0" smtClean="0"/>
              <a:t> </a:t>
            </a:r>
            <a:r>
              <a:rPr lang="sv-SE" dirty="0" smtClean="0"/>
              <a:t>kan aktiveras </a:t>
            </a:r>
            <a:r>
              <a:rPr lang="sv-SE" baseline="0" dirty="0" smtClean="0"/>
              <a:t>vid höjd beredskap och ger regeringen bemyndigande att föreskriva om tillämpning vid krigsfara m.m. T.ex.: Lag om förfarande hos kommunerna, förvaltningsmyndigheterna och domstolarna under krig eller krigsfara m.m., ransoneringslagen, förfogandelagen och arbetsrättsliga </a:t>
            </a:r>
            <a:r>
              <a:rPr lang="sv-SE" baseline="0" dirty="0" err="1" smtClean="0"/>
              <a:t>beredskapslagen</a:t>
            </a:r>
            <a:r>
              <a:rPr lang="sv-SE" baseline="0" dirty="0" smtClean="0"/>
              <a:t>. Se vidare i förordning (2015:1053) om totalförsvar och höjd beredskap.</a:t>
            </a:r>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4</a:t>
            </a:fld>
            <a:endParaRPr lang="sv-SE"/>
          </a:p>
        </p:txBody>
      </p:sp>
    </p:spTree>
    <p:extLst>
      <p:ext uri="{BB962C8B-B14F-4D97-AF65-F5344CB8AC3E}">
        <p14:creationId xmlns:p14="http://schemas.microsoft.com/office/powerpoint/2010/main" val="985570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 </a:t>
            </a:r>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5</a:t>
            </a:fld>
            <a:endParaRPr lang="sv-SE"/>
          </a:p>
        </p:txBody>
      </p:sp>
    </p:spTree>
    <p:extLst>
      <p:ext uri="{BB962C8B-B14F-4D97-AF65-F5344CB8AC3E}">
        <p14:creationId xmlns:p14="http://schemas.microsoft.com/office/powerpoint/2010/main" val="3339757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 tre översta grunderna för krigsplacering beskrivs närmare i de följande</a:t>
            </a:r>
            <a:r>
              <a:rPr lang="sv-SE" baseline="0" dirty="0" smtClean="0"/>
              <a:t> bilderna. Krigsfrivilligavtal beskrivs däremot inte vidare. </a:t>
            </a:r>
          </a:p>
          <a:p>
            <a:endParaRPr lang="sv-SE" baseline="0" dirty="0" smtClean="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6</a:t>
            </a:fld>
            <a:endParaRPr lang="sv-SE"/>
          </a:p>
        </p:txBody>
      </p:sp>
    </p:spTree>
    <p:extLst>
      <p:ext uri="{BB962C8B-B14F-4D97-AF65-F5344CB8AC3E}">
        <p14:creationId xmlns:p14="http://schemas.microsoft.com/office/powerpoint/2010/main" val="2789521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En grund för att krigsplacera är med stöd av lagen om totalförsvarsplikt. Krigsplacering kan</a:t>
            </a:r>
            <a:r>
              <a:rPr lang="sv-SE" baseline="0" dirty="0" smtClean="0"/>
              <a:t> med detta stöd ske av den som fullgjort värnplikt eller civilplikt.</a:t>
            </a:r>
            <a:endParaRPr lang="sv-SE" dirty="0" smtClean="0"/>
          </a:p>
          <a:p>
            <a:endParaRPr lang="sv-SE"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sv-SE" dirty="0" smtClean="0"/>
              <a:t>I 4 kap 7 §</a:t>
            </a:r>
            <a:r>
              <a:rPr lang="sv-SE" baseline="0" dirty="0" smtClean="0"/>
              <a:t> </a:t>
            </a:r>
            <a:r>
              <a:rPr lang="sv-SE" dirty="0" smtClean="0"/>
              <a:t>förordning om totalförsvarsplikt </a:t>
            </a:r>
            <a:r>
              <a:rPr lang="sv-SE" baseline="0" dirty="0" smtClean="0"/>
              <a:t>framgår vilka </a:t>
            </a:r>
            <a:r>
              <a:rPr lang="sv-SE" dirty="0" smtClean="0"/>
              <a:t>statliga myndigheter, som enligt 3 kap. 15 § lagen om totalförsvarsplikt, får göra framställning om krigsplacering. Dessa är Försvarsmakten och,</a:t>
            </a:r>
            <a:r>
              <a:rPr lang="sv-SE" baseline="0" dirty="0" smtClean="0"/>
              <a:t> </a:t>
            </a:r>
            <a:r>
              <a:rPr lang="sv-SE" dirty="0" smtClean="0"/>
              <a:t>med stöd av 4 kap 5 § andra stycket förordning</a:t>
            </a:r>
            <a:r>
              <a:rPr lang="sv-SE" baseline="0" dirty="0" smtClean="0"/>
              <a:t> om totalförsvarsplikt, Länsstyrelserna, Polismyndigheten, Säkerhetspolisen, Försvarsmakten, Post- och telestyrelsen, Trafikverket, Transportstyrelsen, Statens jordbruksverk, Migrationsverket, Statens energimyndighet och Affärsverket svenska kraftnät.</a:t>
            </a:r>
            <a:r>
              <a:rPr lang="sv-SE" dirty="0" smtClean="0"/>
              <a:t>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sv-SE" dirty="0" smtClean="0"/>
              <a:t>Beslut om krigsplacering får fattas utan att den som beslutet avser ges tillfälle att yttra sig.</a:t>
            </a:r>
          </a:p>
          <a:p>
            <a:endParaRPr lang="sv-SE" dirty="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7</a:t>
            </a:fld>
            <a:endParaRPr lang="sv-SE"/>
          </a:p>
        </p:txBody>
      </p:sp>
    </p:spTree>
    <p:extLst>
      <p:ext uri="{BB962C8B-B14F-4D97-AF65-F5344CB8AC3E}">
        <p14:creationId xmlns:p14="http://schemas.microsoft.com/office/powerpoint/2010/main" val="2011749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Krigsplaceringen</a:t>
            </a:r>
            <a:r>
              <a:rPr lang="sv-SE" baseline="0" dirty="0" smtClean="0"/>
              <a:t> berör i sig inte arbetstagarens arbetsskyldighet, utan är en planeringsåtgärd. Ovan nämnda förordning reglerar att en myndighet får besluta om hur myndigheten och dess personal ska vara organiserad vid höjd beredskap. Vid höjd beredskap kan arbetstagaren också omfattas av tjänsteplikt. Denna ändring sker med av stöd av lagen om totalförsvarsplikt då beslut finns om allmän tjänsteplikt.</a:t>
            </a:r>
            <a:r>
              <a:rPr lang="sv-SE" dirty="0" smtClean="0"/>
              <a:t> </a:t>
            </a:r>
          </a:p>
          <a:p>
            <a:endParaRPr lang="sv-SE" dirty="0" smtClean="0"/>
          </a:p>
          <a:p>
            <a:r>
              <a:rPr lang="sv-SE" dirty="0" smtClean="0"/>
              <a:t>Beskedet om krigsplacering ska innehålla uppgift om inställelseplats.</a:t>
            </a:r>
            <a:endParaRPr lang="sv-SE" baseline="0" dirty="0" smtClean="0"/>
          </a:p>
          <a:p>
            <a:endParaRPr lang="sv-SE" baseline="0" dirty="0" smtClean="0"/>
          </a:p>
          <a:p>
            <a:r>
              <a:rPr lang="sv-SE" baseline="0" dirty="0" smtClean="0"/>
              <a:t>Arbetsförmedlingen kan besluta att en person ska utföra arbete hos en annan myndighet än den där personen är anställd.</a:t>
            </a:r>
            <a:endParaRPr lang="sv-SE" dirty="0" smtClean="0"/>
          </a:p>
          <a:p>
            <a:endParaRPr lang="sv-SE" dirty="0" smtClean="0"/>
          </a:p>
          <a:p>
            <a:endParaRPr lang="sv-SE" dirty="0" smtClean="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8</a:t>
            </a:fld>
            <a:endParaRPr lang="sv-SE"/>
          </a:p>
        </p:txBody>
      </p:sp>
    </p:spTree>
    <p:extLst>
      <p:ext uri="{BB962C8B-B14F-4D97-AF65-F5344CB8AC3E}">
        <p14:creationId xmlns:p14="http://schemas.microsoft.com/office/powerpoint/2010/main" val="2480380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Frivillig försvarsverksamhet: Verksamhet som främjar totalförsvaret</a:t>
            </a:r>
            <a:r>
              <a:rPr lang="sv-SE" baseline="0" dirty="0" smtClean="0"/>
              <a:t> och som omfattar försvarsupplysning samt rekrytering och utbildning av frivilliga för uppgifter inom totalförsvaret.</a:t>
            </a:r>
          </a:p>
          <a:p>
            <a:endParaRPr lang="sv-SE" baseline="0" dirty="0" smtClean="0"/>
          </a:p>
          <a:p>
            <a:r>
              <a:rPr lang="sv-SE" baseline="0" dirty="0" smtClean="0"/>
              <a:t>Frivillig försvarsorganisation: En organisation som bedriver frivillig försvarsverksamhet enligt bilaga till förordningen (1994:524).</a:t>
            </a:r>
          </a:p>
          <a:p>
            <a:endParaRPr lang="sv-SE" baseline="0" dirty="0" smtClean="0"/>
          </a:p>
          <a:p>
            <a:r>
              <a:rPr lang="sv-SE" baseline="0" dirty="0" smtClean="0"/>
              <a:t>Myndighet med uppgifter inom totalförsvaret får ingå ett skriftligt avtal med en frivillig om tjänstgöring i totalförsvaret. Person som ingått sådana avtal benämns avtalspersonal. Avtalspersonal ska av myndigheten registreras och krigsplaceras. Av avtalet ska framgå tjänstgöringens art, tjänstgöringsskyldighetens omfattning samt tjänstgöringstidens längd.</a:t>
            </a:r>
          </a:p>
          <a:p>
            <a:endParaRPr lang="sv-SE" baseline="0" dirty="0" smtClean="0"/>
          </a:p>
          <a:p>
            <a:r>
              <a:rPr lang="sv-SE" baseline="0" dirty="0" smtClean="0"/>
              <a:t>När avtalspersonalen tjänstgör utgår i vissa fall dagpenning eller dagersättning från Försäkringskassan beroende på vilken sorts tjänstgöring det är.</a:t>
            </a:r>
          </a:p>
          <a:p>
            <a:endParaRPr lang="sv-SE" baseline="0" dirty="0" smtClean="0"/>
          </a:p>
          <a:p>
            <a:r>
              <a:rPr lang="sv-SE" baseline="0" dirty="0" smtClean="0"/>
              <a:t>Myndigheten för samhällsskydd och beredskap och Försvarsmakten fördelar och betalar ut organisationsstöd till dessa frivilliga organisationer. De får, i samverkan med andra berörda myndigheter, komma överens med organisationerna om uppdrag inom totalförsvaret.</a:t>
            </a:r>
            <a:endParaRPr lang="sv-SE" dirty="0" smtClean="0"/>
          </a:p>
        </p:txBody>
      </p:sp>
      <p:sp>
        <p:nvSpPr>
          <p:cNvPr id="4" name="Platshållare för bildnummer 3"/>
          <p:cNvSpPr>
            <a:spLocks noGrp="1"/>
          </p:cNvSpPr>
          <p:nvPr>
            <p:ph type="sldNum" sz="quarter" idx="10"/>
          </p:nvPr>
        </p:nvSpPr>
        <p:spPr/>
        <p:txBody>
          <a:bodyPr/>
          <a:lstStyle/>
          <a:p>
            <a:fld id="{C76C1441-EDC2-42FC-887C-44A52D3A0952}" type="slidenum">
              <a:rPr lang="sv-SE" smtClean="0"/>
              <a:pPr/>
              <a:t>9</a:t>
            </a:fld>
            <a:endParaRPr lang="sv-SE"/>
          </a:p>
        </p:txBody>
      </p:sp>
    </p:spTree>
    <p:extLst>
      <p:ext uri="{BB962C8B-B14F-4D97-AF65-F5344CB8AC3E}">
        <p14:creationId xmlns:p14="http://schemas.microsoft.com/office/powerpoint/2010/main" val="383644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Avsnittsrubrik-framsida">
    <p:spTree>
      <p:nvGrpSpPr>
        <p:cNvPr id="1" name=""/>
        <p:cNvGrpSpPr/>
        <p:nvPr/>
      </p:nvGrpSpPr>
      <p:grpSpPr>
        <a:xfrm>
          <a:off x="0" y="0"/>
          <a:ext cx="0" cy="0"/>
          <a:chOff x="0" y="0"/>
          <a:chExt cx="0" cy="0"/>
        </a:xfrm>
      </p:grpSpPr>
      <p:sp>
        <p:nvSpPr>
          <p:cNvPr id="7" name="Rektangel 6"/>
          <p:cNvSpPr/>
          <p:nvPr userDrawn="1"/>
        </p:nvSpPr>
        <p:spPr bwMode="auto">
          <a:xfrm>
            <a:off x="0" y="3429000"/>
            <a:ext cx="12192000" cy="2664296"/>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2" name="Rubrik 1"/>
          <p:cNvSpPr>
            <a:spLocks noGrp="1"/>
          </p:cNvSpPr>
          <p:nvPr userDrawn="1">
            <p:ph type="title"/>
          </p:nvPr>
        </p:nvSpPr>
        <p:spPr>
          <a:xfrm>
            <a:off x="963084" y="4406901"/>
            <a:ext cx="10363200" cy="1362075"/>
          </a:xfrm>
        </p:spPr>
        <p:txBody>
          <a:bodyPr anchor="t"/>
          <a:lstStyle>
            <a:lvl1pPr algn="l">
              <a:defRPr sz="4400" b="0" cap="none">
                <a:solidFill>
                  <a:schemeClr val="bg1"/>
                </a:solidFill>
                <a:latin typeface="Times New Roman" pitchFamily="18" charset="0"/>
                <a:cs typeface="Times New Roman" pitchFamily="18" charset="0"/>
              </a:defRPr>
            </a:lvl1pPr>
          </a:lstStyle>
          <a:p>
            <a:r>
              <a:rPr lang="sv-SE" smtClean="0"/>
              <a:t>Klicka här för att ändra format</a:t>
            </a:r>
            <a:endParaRPr lang="sv-SE" dirty="0"/>
          </a:p>
        </p:txBody>
      </p:sp>
      <p:sp>
        <p:nvSpPr>
          <p:cNvPr id="3" name="Platshållare för text 2"/>
          <p:cNvSpPr>
            <a:spLocks noGrp="1"/>
          </p:cNvSpPr>
          <p:nvPr userDrawn="1">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Redigera format för bakgrundstext</a:t>
            </a:r>
          </a:p>
        </p:txBody>
      </p:sp>
      <p:grpSp>
        <p:nvGrpSpPr>
          <p:cNvPr id="5" name="Grupp 4"/>
          <p:cNvGrpSpPr/>
          <p:nvPr userDrawn="1"/>
        </p:nvGrpSpPr>
        <p:grpSpPr>
          <a:xfrm>
            <a:off x="0" y="0"/>
            <a:ext cx="288032" cy="1512168"/>
            <a:chOff x="3275856" y="2780928"/>
            <a:chExt cx="216024" cy="1512168"/>
          </a:xfrm>
        </p:grpSpPr>
        <p:sp>
          <p:nvSpPr>
            <p:cNvPr id="6" name="Rektangel 5"/>
            <p:cNvSpPr/>
            <p:nvPr/>
          </p:nvSpPr>
          <p:spPr bwMode="auto">
            <a:xfrm flipH="1" flipV="1">
              <a:off x="3275856" y="2780928"/>
              <a:ext cx="216024" cy="216024"/>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8" name="Rektangel 7"/>
            <p:cNvSpPr/>
            <p:nvPr/>
          </p:nvSpPr>
          <p:spPr bwMode="auto">
            <a:xfrm flipH="1" flipV="1">
              <a:off x="3275856" y="2996952"/>
              <a:ext cx="216024" cy="21602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9" name="Rektangel 8"/>
            <p:cNvSpPr/>
            <p:nvPr/>
          </p:nvSpPr>
          <p:spPr bwMode="auto">
            <a:xfrm flipH="1" flipV="1">
              <a:off x="3275856" y="3212976"/>
              <a:ext cx="216024" cy="216024"/>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0" name="Rektangel 9"/>
            <p:cNvSpPr/>
            <p:nvPr/>
          </p:nvSpPr>
          <p:spPr bwMode="auto">
            <a:xfrm flipH="1" flipV="1">
              <a:off x="3275856" y="3429000"/>
              <a:ext cx="216024" cy="216024"/>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1" name="Rektangel 10"/>
            <p:cNvSpPr/>
            <p:nvPr/>
          </p:nvSpPr>
          <p:spPr bwMode="auto">
            <a:xfrm flipH="1" flipV="1">
              <a:off x="3275856" y="3645024"/>
              <a:ext cx="216024" cy="216024"/>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2" name="Rektangel 11"/>
            <p:cNvSpPr/>
            <p:nvPr/>
          </p:nvSpPr>
          <p:spPr bwMode="auto">
            <a:xfrm flipH="1" flipV="1">
              <a:off x="3275856" y="3861048"/>
              <a:ext cx="216024" cy="216024"/>
            </a:xfrm>
            <a:prstGeom prst="rect">
              <a:avLst/>
            </a:prstGeom>
            <a:solidFill>
              <a:srgbClr val="ECA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3" name="Rektangel 12"/>
            <p:cNvSpPr/>
            <p:nvPr/>
          </p:nvSpPr>
          <p:spPr bwMode="auto">
            <a:xfrm flipH="1" flipV="1">
              <a:off x="3275856" y="4077072"/>
              <a:ext cx="216024" cy="216024"/>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1390651" y="802951"/>
            <a:ext cx="9601893" cy="1008063"/>
          </a:xfrm>
        </p:spPr>
        <p:txBody>
          <a:bodyPr/>
          <a:lstStyle>
            <a:lvl1pPr>
              <a:defRPr sz="4000">
                <a:solidFill>
                  <a:schemeClr val="tx2"/>
                </a:solidFill>
                <a:latin typeface="Times New Roman" pitchFamily="18" charset="0"/>
                <a:cs typeface="Times New Roman" pitchFamily="18" charset="0"/>
              </a:defRPr>
            </a:lvl1pPr>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lvl1pPr>
              <a:buFont typeface="Wingdings" pitchFamily="2" charset="2"/>
              <a:buChar char="§"/>
              <a:defRPr sz="1800"/>
            </a:lvl1pPr>
            <a:lvl2pPr>
              <a:buFont typeface="Wingdings" pitchFamily="2" charset="2"/>
              <a:buChar char="§"/>
              <a:defRPr sz="1800"/>
            </a:lvl2pPr>
            <a:lvl3pPr>
              <a:buFont typeface="Wingdings" pitchFamily="2" charset="2"/>
              <a:buChar char="§"/>
              <a:defRPr sz="1800">
                <a:latin typeface="+mn-lt"/>
              </a:defRPr>
            </a:lvl3pPr>
            <a:lvl4pPr>
              <a:buFont typeface="Wingdings" pitchFamily="2" charset="2"/>
              <a:buChar char="§"/>
              <a:defRPr sz="1800"/>
            </a:lvl4pPr>
            <a:lvl5pPr>
              <a:buFont typeface="Wingdings" pitchFamily="2" charset="2"/>
              <a:buChar char="§"/>
              <a:defRPr sz="18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grpSp>
        <p:nvGrpSpPr>
          <p:cNvPr id="12" name="Grupp 11"/>
          <p:cNvGrpSpPr/>
          <p:nvPr userDrawn="1"/>
        </p:nvGrpSpPr>
        <p:grpSpPr>
          <a:xfrm>
            <a:off x="0" y="0"/>
            <a:ext cx="288032" cy="1512168"/>
            <a:chOff x="3275856" y="2780928"/>
            <a:chExt cx="216024" cy="1512168"/>
          </a:xfrm>
        </p:grpSpPr>
        <p:sp>
          <p:nvSpPr>
            <p:cNvPr id="13" name="Rektangel 12"/>
            <p:cNvSpPr/>
            <p:nvPr/>
          </p:nvSpPr>
          <p:spPr bwMode="auto">
            <a:xfrm flipH="1" flipV="1">
              <a:off x="3275856" y="2780928"/>
              <a:ext cx="216024" cy="216024"/>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4" name="Rektangel 13"/>
            <p:cNvSpPr/>
            <p:nvPr/>
          </p:nvSpPr>
          <p:spPr bwMode="auto">
            <a:xfrm flipH="1" flipV="1">
              <a:off x="3275856" y="2996952"/>
              <a:ext cx="216024" cy="21602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5" name="Rektangel 14"/>
            <p:cNvSpPr/>
            <p:nvPr/>
          </p:nvSpPr>
          <p:spPr bwMode="auto">
            <a:xfrm flipH="1" flipV="1">
              <a:off x="3275856" y="3212976"/>
              <a:ext cx="216024" cy="216024"/>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24" name="Rektangel 23"/>
            <p:cNvSpPr/>
            <p:nvPr/>
          </p:nvSpPr>
          <p:spPr bwMode="auto">
            <a:xfrm flipH="1" flipV="1">
              <a:off x="3275856" y="3429000"/>
              <a:ext cx="216024" cy="216024"/>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25" name="Rektangel 24"/>
            <p:cNvSpPr/>
            <p:nvPr/>
          </p:nvSpPr>
          <p:spPr bwMode="auto">
            <a:xfrm flipH="1" flipV="1">
              <a:off x="3275856" y="3645024"/>
              <a:ext cx="216024" cy="216024"/>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26" name="Rektangel 25"/>
            <p:cNvSpPr/>
            <p:nvPr/>
          </p:nvSpPr>
          <p:spPr bwMode="auto">
            <a:xfrm flipH="1" flipV="1">
              <a:off x="3275856" y="3861048"/>
              <a:ext cx="216024" cy="216024"/>
            </a:xfrm>
            <a:prstGeom prst="rect">
              <a:avLst/>
            </a:prstGeom>
            <a:solidFill>
              <a:srgbClr val="ECA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27" name="Rektangel 26"/>
            <p:cNvSpPr/>
            <p:nvPr/>
          </p:nvSpPr>
          <p:spPr bwMode="auto">
            <a:xfrm flipH="1" flipV="1">
              <a:off x="3275856" y="4077072"/>
              <a:ext cx="216024" cy="216024"/>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grpSp>
    </p:spTree>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1390651" y="792441"/>
            <a:ext cx="9601893" cy="1008063"/>
          </a:xfrm>
        </p:spPr>
        <p:txBody>
          <a:bodyPr/>
          <a:lstStyle>
            <a:lvl1pPr>
              <a:defRPr sz="4000">
                <a:solidFill>
                  <a:schemeClr val="tx2"/>
                </a:solidFill>
                <a:latin typeface="Times New Roman" pitchFamily="18" charset="0"/>
                <a:cs typeface="Times New Roman" pitchFamily="18" charset="0"/>
              </a:defRPr>
            </a:lvl1pPr>
          </a:lstStyle>
          <a:p>
            <a:r>
              <a:rPr lang="sv-SE" smtClean="0"/>
              <a:t>Klicka här för att ändra format</a:t>
            </a:r>
            <a:endParaRPr lang="sv-SE" dirty="0"/>
          </a:p>
        </p:txBody>
      </p:sp>
      <p:sp>
        <p:nvSpPr>
          <p:cNvPr id="3" name="Platshållare för innehåll 2"/>
          <p:cNvSpPr>
            <a:spLocks noGrp="1"/>
          </p:cNvSpPr>
          <p:nvPr>
            <p:ph sz="half" idx="1"/>
          </p:nvPr>
        </p:nvSpPr>
        <p:spPr>
          <a:xfrm>
            <a:off x="1390651" y="2276476"/>
            <a:ext cx="4506383" cy="3197225"/>
          </a:xfrm>
        </p:spPr>
        <p:txBody>
          <a:bodyPr/>
          <a:lstStyle>
            <a:lvl1pPr>
              <a:buFont typeface="Wingdings" pitchFamily="2" charset="2"/>
              <a:buChar char="§"/>
              <a:defRPr sz="1800"/>
            </a:lvl1pPr>
            <a:lvl2pPr>
              <a:defRPr sz="1800"/>
            </a:lvl2pPr>
            <a:lvl3pPr>
              <a:defRPr sz="1800">
                <a:latin typeface="+mn-lt"/>
              </a:defRPr>
            </a:lvl3pPr>
            <a:lvl4pPr>
              <a:defRPr sz="1800"/>
            </a:lvl4pPr>
            <a:lvl5pPr>
              <a:defRPr sz="18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6100233" y="2276476"/>
            <a:ext cx="4506384" cy="3197225"/>
          </a:xfrm>
        </p:spPr>
        <p:txBody>
          <a:bodyPr/>
          <a:lstStyle>
            <a:lvl1pPr>
              <a:buFont typeface="Wingdings" pitchFamily="2" charset="2"/>
              <a:buChar char="§"/>
              <a:defRPr sz="1800"/>
            </a:lvl1pPr>
            <a:lvl2pPr>
              <a:defRPr sz="1800"/>
            </a:lvl2pPr>
            <a:lvl3pPr>
              <a:defRPr sz="1800">
                <a:latin typeface="+mn-lt"/>
              </a:defRPr>
            </a:lvl3pPr>
            <a:lvl4pPr>
              <a:defRPr sz="1800"/>
            </a:lvl4pPr>
            <a:lvl5pPr>
              <a:defRPr sz="18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grpSp>
        <p:nvGrpSpPr>
          <p:cNvPr id="29" name="Grupp 28"/>
          <p:cNvGrpSpPr/>
          <p:nvPr userDrawn="1"/>
        </p:nvGrpSpPr>
        <p:grpSpPr>
          <a:xfrm>
            <a:off x="0" y="0"/>
            <a:ext cx="288032" cy="1512168"/>
            <a:chOff x="3275856" y="2780928"/>
            <a:chExt cx="216024" cy="1512168"/>
          </a:xfrm>
        </p:grpSpPr>
        <p:sp>
          <p:nvSpPr>
            <p:cNvPr id="30" name="Rektangel 29"/>
            <p:cNvSpPr/>
            <p:nvPr/>
          </p:nvSpPr>
          <p:spPr bwMode="auto">
            <a:xfrm flipH="1" flipV="1">
              <a:off x="3275856" y="2780928"/>
              <a:ext cx="216024" cy="216024"/>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31" name="Rektangel 30"/>
            <p:cNvSpPr/>
            <p:nvPr/>
          </p:nvSpPr>
          <p:spPr bwMode="auto">
            <a:xfrm flipH="1" flipV="1">
              <a:off x="3275856" y="2996952"/>
              <a:ext cx="216024" cy="21602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32" name="Rektangel 31"/>
            <p:cNvSpPr/>
            <p:nvPr/>
          </p:nvSpPr>
          <p:spPr bwMode="auto">
            <a:xfrm flipH="1" flipV="1">
              <a:off x="3275856" y="3212976"/>
              <a:ext cx="216024" cy="216024"/>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33" name="Rektangel 32"/>
            <p:cNvSpPr/>
            <p:nvPr/>
          </p:nvSpPr>
          <p:spPr bwMode="auto">
            <a:xfrm flipH="1" flipV="1">
              <a:off x="3275856" y="3429000"/>
              <a:ext cx="216024" cy="216024"/>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34" name="Rektangel 33"/>
            <p:cNvSpPr/>
            <p:nvPr/>
          </p:nvSpPr>
          <p:spPr bwMode="auto">
            <a:xfrm flipH="1" flipV="1">
              <a:off x="3275856" y="3645024"/>
              <a:ext cx="216024" cy="216024"/>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35" name="Rektangel 34"/>
            <p:cNvSpPr/>
            <p:nvPr/>
          </p:nvSpPr>
          <p:spPr bwMode="auto">
            <a:xfrm flipH="1" flipV="1">
              <a:off x="3275856" y="3861048"/>
              <a:ext cx="216024" cy="216024"/>
            </a:xfrm>
            <a:prstGeom prst="rect">
              <a:avLst/>
            </a:prstGeom>
            <a:solidFill>
              <a:srgbClr val="ECA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36" name="Rektangel 35"/>
            <p:cNvSpPr/>
            <p:nvPr/>
          </p:nvSpPr>
          <p:spPr bwMode="auto">
            <a:xfrm flipH="1" flipV="1">
              <a:off x="3275856" y="4077072"/>
              <a:ext cx="216024" cy="216024"/>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grpSp>
    </p:spTree>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ktangel 6"/>
          <p:cNvSpPr/>
          <p:nvPr userDrawn="1"/>
        </p:nvSpPr>
        <p:spPr bwMode="auto">
          <a:xfrm>
            <a:off x="0" y="3429000"/>
            <a:ext cx="12192000" cy="2664296"/>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2" name="Rubrik 1"/>
          <p:cNvSpPr>
            <a:spLocks noGrp="1"/>
          </p:cNvSpPr>
          <p:nvPr userDrawn="1">
            <p:ph type="title"/>
          </p:nvPr>
        </p:nvSpPr>
        <p:spPr>
          <a:xfrm>
            <a:off x="963084" y="4406901"/>
            <a:ext cx="10363200" cy="1362075"/>
          </a:xfrm>
        </p:spPr>
        <p:txBody>
          <a:bodyPr anchor="t"/>
          <a:lstStyle>
            <a:lvl1pPr algn="l">
              <a:defRPr sz="4400" b="0" cap="none">
                <a:solidFill>
                  <a:schemeClr val="bg1"/>
                </a:solidFill>
                <a:latin typeface="Times New Roman" pitchFamily="18" charset="0"/>
                <a:cs typeface="Times New Roman" pitchFamily="18" charset="0"/>
              </a:defRPr>
            </a:lvl1pPr>
          </a:lstStyle>
          <a:p>
            <a:r>
              <a:rPr lang="sv-SE" smtClean="0"/>
              <a:t>Klicka här för att ändra format</a:t>
            </a:r>
            <a:endParaRPr lang="sv-SE" dirty="0"/>
          </a:p>
        </p:txBody>
      </p:sp>
      <p:sp>
        <p:nvSpPr>
          <p:cNvPr id="3" name="Platshållare för text 2"/>
          <p:cNvSpPr>
            <a:spLocks noGrp="1"/>
          </p:cNvSpPr>
          <p:nvPr userDrawn="1">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Redigera format för bakgrundstext</a:t>
            </a:r>
          </a:p>
        </p:txBody>
      </p:sp>
      <p:grpSp>
        <p:nvGrpSpPr>
          <p:cNvPr id="5" name="Grupp 4"/>
          <p:cNvGrpSpPr/>
          <p:nvPr userDrawn="1"/>
        </p:nvGrpSpPr>
        <p:grpSpPr>
          <a:xfrm>
            <a:off x="0" y="0"/>
            <a:ext cx="288032" cy="1512168"/>
            <a:chOff x="3275856" y="2780928"/>
            <a:chExt cx="216024" cy="1512168"/>
          </a:xfrm>
        </p:grpSpPr>
        <p:sp>
          <p:nvSpPr>
            <p:cNvPr id="6" name="Rektangel 5"/>
            <p:cNvSpPr/>
            <p:nvPr/>
          </p:nvSpPr>
          <p:spPr bwMode="auto">
            <a:xfrm flipH="1" flipV="1">
              <a:off x="3275856" y="2780928"/>
              <a:ext cx="216024" cy="216024"/>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8" name="Rektangel 7"/>
            <p:cNvSpPr/>
            <p:nvPr/>
          </p:nvSpPr>
          <p:spPr bwMode="auto">
            <a:xfrm flipH="1" flipV="1">
              <a:off x="3275856" y="2996952"/>
              <a:ext cx="216024" cy="21602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9" name="Rektangel 8"/>
            <p:cNvSpPr/>
            <p:nvPr/>
          </p:nvSpPr>
          <p:spPr bwMode="auto">
            <a:xfrm flipH="1" flipV="1">
              <a:off x="3275856" y="3212976"/>
              <a:ext cx="216024" cy="216024"/>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0" name="Rektangel 9"/>
            <p:cNvSpPr/>
            <p:nvPr/>
          </p:nvSpPr>
          <p:spPr bwMode="auto">
            <a:xfrm flipH="1" flipV="1">
              <a:off x="3275856" y="3429000"/>
              <a:ext cx="216024" cy="216024"/>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1" name="Rektangel 10"/>
            <p:cNvSpPr/>
            <p:nvPr/>
          </p:nvSpPr>
          <p:spPr bwMode="auto">
            <a:xfrm flipH="1" flipV="1">
              <a:off x="3275856" y="3645024"/>
              <a:ext cx="216024" cy="216024"/>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2" name="Rektangel 11"/>
            <p:cNvSpPr/>
            <p:nvPr/>
          </p:nvSpPr>
          <p:spPr bwMode="auto">
            <a:xfrm flipH="1" flipV="1">
              <a:off x="3275856" y="3861048"/>
              <a:ext cx="216024" cy="216024"/>
            </a:xfrm>
            <a:prstGeom prst="rect">
              <a:avLst/>
            </a:prstGeom>
            <a:solidFill>
              <a:srgbClr val="ECA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3" name="Rektangel 12"/>
            <p:cNvSpPr/>
            <p:nvPr/>
          </p:nvSpPr>
          <p:spPr bwMode="auto">
            <a:xfrm flipH="1" flipV="1">
              <a:off x="3275856" y="4077072"/>
              <a:ext cx="216024" cy="216024"/>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avslutning">
    <p:spTree>
      <p:nvGrpSpPr>
        <p:cNvPr id="1" name=""/>
        <p:cNvGrpSpPr/>
        <p:nvPr/>
      </p:nvGrpSpPr>
      <p:grpSpPr>
        <a:xfrm>
          <a:off x="0" y="0"/>
          <a:ext cx="0" cy="0"/>
          <a:chOff x="0" y="0"/>
          <a:chExt cx="0" cy="0"/>
        </a:xfrm>
      </p:grpSpPr>
      <p:sp>
        <p:nvSpPr>
          <p:cNvPr id="7" name="Rektangel 6"/>
          <p:cNvSpPr/>
          <p:nvPr userDrawn="1"/>
        </p:nvSpPr>
        <p:spPr bwMode="auto">
          <a:xfrm>
            <a:off x="0" y="3429000"/>
            <a:ext cx="12192000" cy="2664296"/>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2" name="Rubrik 1"/>
          <p:cNvSpPr>
            <a:spLocks noGrp="1"/>
          </p:cNvSpPr>
          <p:nvPr>
            <p:ph type="title"/>
          </p:nvPr>
        </p:nvSpPr>
        <p:spPr>
          <a:xfrm>
            <a:off x="963084" y="4406901"/>
            <a:ext cx="10363200" cy="1362075"/>
          </a:xfrm>
        </p:spPr>
        <p:txBody>
          <a:bodyPr anchor="t"/>
          <a:lstStyle>
            <a:lvl1pPr algn="l">
              <a:defRPr sz="4400" b="0" cap="none">
                <a:solidFill>
                  <a:schemeClr val="bg1"/>
                </a:solidFill>
                <a:latin typeface="Times New Roman" pitchFamily="18" charset="0"/>
                <a:cs typeface="Times New Roman" pitchFamily="18" charset="0"/>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Redigera format för bakgrundstext</a:t>
            </a:r>
          </a:p>
        </p:txBody>
      </p:sp>
      <p:sp>
        <p:nvSpPr>
          <p:cNvPr id="5" name="Rektangel 4"/>
          <p:cNvSpPr/>
          <p:nvPr userDrawn="1"/>
        </p:nvSpPr>
        <p:spPr>
          <a:xfrm>
            <a:off x="3791744" y="2276475"/>
            <a:ext cx="8202677" cy="923330"/>
          </a:xfrm>
          <a:prstGeom prst="rect">
            <a:avLst/>
          </a:prstGeom>
        </p:spPr>
        <p:txBody>
          <a:bodyPr wrap="square">
            <a:spAutoFit/>
          </a:bodyPr>
          <a:lstStyle/>
          <a:p>
            <a:pPr algn="r"/>
            <a:r>
              <a:rPr lang="sv-SE" sz="1800" b="0" dirty="0" smtClean="0">
                <a:solidFill>
                  <a:schemeClr val="tx2"/>
                </a:solidFill>
              </a:rPr>
              <a:t>Telefon: 08-700 13 00</a:t>
            </a:r>
          </a:p>
          <a:p>
            <a:pPr algn="r"/>
            <a:r>
              <a:rPr lang="sv-SE" sz="1800" b="0" dirty="0" smtClean="0">
                <a:solidFill>
                  <a:schemeClr val="tx2"/>
                </a:solidFill>
              </a:rPr>
              <a:t>Besöksadress: Mäster Samuelsgatan</a:t>
            </a:r>
            <a:r>
              <a:rPr lang="sv-SE" sz="1800" b="0" baseline="0" dirty="0" smtClean="0">
                <a:solidFill>
                  <a:schemeClr val="tx2"/>
                </a:solidFill>
              </a:rPr>
              <a:t> 60</a:t>
            </a:r>
            <a:r>
              <a:rPr lang="sv-SE" sz="1800" b="0" dirty="0" smtClean="0">
                <a:solidFill>
                  <a:schemeClr val="tx2"/>
                </a:solidFill>
              </a:rPr>
              <a:t>, Stockholm</a:t>
            </a:r>
          </a:p>
          <a:p>
            <a:pPr algn="r"/>
            <a:r>
              <a:rPr lang="sv-SE" sz="1800" b="0" dirty="0" smtClean="0">
                <a:solidFill>
                  <a:schemeClr val="tx2"/>
                </a:solidFill>
              </a:rPr>
              <a:t>E-post: </a:t>
            </a:r>
            <a:r>
              <a:rPr lang="sv-SE" sz="1800" b="0" dirty="0" err="1" smtClean="0">
                <a:solidFill>
                  <a:schemeClr val="tx2"/>
                </a:solidFill>
              </a:rPr>
              <a:t>registrator@arbetsgivarverket.se</a:t>
            </a:r>
            <a:endParaRPr lang="sv-SE" sz="1800" b="0" dirty="0" smtClean="0">
              <a:solidFill>
                <a:schemeClr val="tx2"/>
              </a:solidFill>
            </a:endParaRPr>
          </a:p>
        </p:txBody>
      </p:sp>
      <p:grpSp>
        <p:nvGrpSpPr>
          <p:cNvPr id="6" name="Grupp 5"/>
          <p:cNvGrpSpPr/>
          <p:nvPr userDrawn="1"/>
        </p:nvGrpSpPr>
        <p:grpSpPr>
          <a:xfrm>
            <a:off x="0" y="0"/>
            <a:ext cx="288032" cy="1512168"/>
            <a:chOff x="3275856" y="2780928"/>
            <a:chExt cx="216024" cy="1512168"/>
          </a:xfrm>
        </p:grpSpPr>
        <p:sp>
          <p:nvSpPr>
            <p:cNvPr id="8" name="Rektangel 7"/>
            <p:cNvSpPr/>
            <p:nvPr/>
          </p:nvSpPr>
          <p:spPr bwMode="auto">
            <a:xfrm flipH="1" flipV="1">
              <a:off x="3275856" y="2780928"/>
              <a:ext cx="216024" cy="216024"/>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9" name="Rektangel 8"/>
            <p:cNvSpPr/>
            <p:nvPr/>
          </p:nvSpPr>
          <p:spPr bwMode="auto">
            <a:xfrm flipH="1" flipV="1">
              <a:off x="3275856" y="2996952"/>
              <a:ext cx="216024" cy="21602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0" name="Rektangel 9"/>
            <p:cNvSpPr/>
            <p:nvPr/>
          </p:nvSpPr>
          <p:spPr bwMode="auto">
            <a:xfrm flipH="1" flipV="1">
              <a:off x="3275856" y="3212976"/>
              <a:ext cx="216024" cy="216024"/>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1" name="Rektangel 10"/>
            <p:cNvSpPr/>
            <p:nvPr/>
          </p:nvSpPr>
          <p:spPr bwMode="auto">
            <a:xfrm flipH="1" flipV="1">
              <a:off x="3275856" y="3429000"/>
              <a:ext cx="216024" cy="216024"/>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2" name="Rektangel 11"/>
            <p:cNvSpPr/>
            <p:nvPr/>
          </p:nvSpPr>
          <p:spPr bwMode="auto">
            <a:xfrm flipH="1" flipV="1">
              <a:off x="3275856" y="3645024"/>
              <a:ext cx="216024" cy="216024"/>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3" name="Rektangel 12"/>
            <p:cNvSpPr/>
            <p:nvPr/>
          </p:nvSpPr>
          <p:spPr bwMode="auto">
            <a:xfrm flipH="1" flipV="1">
              <a:off x="3275856" y="3861048"/>
              <a:ext cx="216024" cy="216024"/>
            </a:xfrm>
            <a:prstGeom prst="rect">
              <a:avLst/>
            </a:prstGeom>
            <a:solidFill>
              <a:srgbClr val="ECA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14" name="Rektangel 13"/>
            <p:cNvSpPr/>
            <p:nvPr/>
          </p:nvSpPr>
          <p:spPr bwMode="auto">
            <a:xfrm flipH="1" flipV="1">
              <a:off x="3275856" y="4077072"/>
              <a:ext cx="216024" cy="216024"/>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90651" y="908051"/>
            <a:ext cx="9601893" cy="1008063"/>
          </a:xfrm>
          <a:prstGeom prst="rect">
            <a:avLst/>
          </a:prstGeom>
          <a:noFill/>
          <a:ln w="9525">
            <a:noFill/>
            <a:miter lim="800000"/>
            <a:headEnd/>
            <a:tailEnd/>
          </a:ln>
          <a:effectLst/>
        </p:spPr>
        <p:txBody>
          <a:bodyPr vert="horz" wrap="square" lIns="87269" tIns="43635" rIns="87269" bIns="43635" numCol="1" anchor="ctr" anchorCtr="0" compatLnSpc="1">
            <a:prstTxWarp prst="textNoShape">
              <a:avLst/>
            </a:prstTxWarp>
          </a:bodyPr>
          <a:lstStyle/>
          <a:p>
            <a:pPr lvl="0"/>
            <a:r>
              <a:rPr lang="sv-SE" dirty="0" smtClean="0"/>
              <a:t>Klicka här för att ändra format</a:t>
            </a:r>
          </a:p>
        </p:txBody>
      </p:sp>
      <p:sp>
        <p:nvSpPr>
          <p:cNvPr id="1027" name="Rectangle 3"/>
          <p:cNvSpPr>
            <a:spLocks noGrp="1" noChangeArrowheads="1"/>
          </p:cNvSpPr>
          <p:nvPr>
            <p:ph type="body" idx="1"/>
          </p:nvPr>
        </p:nvSpPr>
        <p:spPr bwMode="auto">
          <a:xfrm>
            <a:off x="1390651" y="2276476"/>
            <a:ext cx="9601893" cy="3197225"/>
          </a:xfrm>
          <a:prstGeom prst="rect">
            <a:avLst/>
          </a:prstGeom>
          <a:noFill/>
          <a:ln w="9525">
            <a:noFill/>
            <a:miter lim="800000"/>
            <a:headEnd/>
            <a:tailEnd/>
          </a:ln>
          <a:effectLst/>
        </p:spPr>
        <p:txBody>
          <a:bodyPr vert="horz" wrap="square" lIns="87269" tIns="43635" rIns="87269" bIns="43635" numCol="1" anchor="t" anchorCtr="0" compatLnSpc="1">
            <a:prstTxWarp prst="textNoShape">
              <a:avLst/>
            </a:prstTxWarp>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p>
        </p:txBody>
      </p:sp>
      <p:sp>
        <p:nvSpPr>
          <p:cNvPr id="1028" name="Rectangle 4"/>
          <p:cNvSpPr>
            <a:spLocks noGrp="1" noChangeArrowheads="1"/>
          </p:cNvSpPr>
          <p:nvPr>
            <p:ph type="dt" sz="half" idx="2"/>
          </p:nvPr>
        </p:nvSpPr>
        <p:spPr bwMode="auto">
          <a:xfrm>
            <a:off x="9745134" y="6310314"/>
            <a:ext cx="2112433" cy="287337"/>
          </a:xfrm>
          <a:prstGeom prst="rect">
            <a:avLst/>
          </a:prstGeom>
          <a:noFill/>
          <a:ln w="9525">
            <a:noFill/>
            <a:miter lim="800000"/>
            <a:headEnd/>
            <a:tailEnd/>
          </a:ln>
          <a:effectLst/>
        </p:spPr>
        <p:txBody>
          <a:bodyPr vert="horz" wrap="square" lIns="87269" tIns="43635" rIns="87269" bIns="43635" numCol="1" anchor="t" anchorCtr="0" compatLnSpc="1">
            <a:prstTxWarp prst="textNoShape">
              <a:avLst/>
            </a:prstTxWarp>
          </a:bodyPr>
          <a:lstStyle>
            <a:lvl1pPr defTabSz="873125">
              <a:defRPr sz="900" b="0"/>
            </a:lvl1pPr>
          </a:lstStyle>
          <a:p>
            <a:endParaRPr lang="sv-SE" dirty="0"/>
          </a:p>
        </p:txBody>
      </p:sp>
      <p:pic>
        <p:nvPicPr>
          <p:cNvPr id="6" name="Picture 11"/>
          <p:cNvPicPr>
            <a:picLocks noChangeAspect="1" noChangeArrowheads="1"/>
          </p:cNvPicPr>
          <p:nvPr userDrawn="1"/>
        </p:nvPicPr>
        <p:blipFill>
          <a:blip r:embed="rId7" cstate="print"/>
          <a:srcRect/>
          <a:stretch>
            <a:fillRect/>
          </a:stretch>
        </p:blipFill>
        <p:spPr bwMode="auto">
          <a:xfrm>
            <a:off x="9268089" y="6253163"/>
            <a:ext cx="2603500" cy="401638"/>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57" r:id="rId1"/>
    <p:sldLayoutId id="2147483651" r:id="rId2"/>
    <p:sldLayoutId id="2147483653" r:id="rId3"/>
    <p:sldLayoutId id="2147483658" r:id="rId4"/>
    <p:sldLayoutId id="2147483652" r:id="rId5"/>
  </p:sldLayoutIdLst>
  <p:txStyles>
    <p:titleStyle>
      <a:lvl1pPr algn="l" defTabSz="873125" rtl="0" eaLnBrk="1" fontAlgn="base" hangingPunct="1">
        <a:spcBef>
          <a:spcPct val="0"/>
        </a:spcBef>
        <a:spcAft>
          <a:spcPct val="0"/>
        </a:spcAft>
        <a:defRPr sz="4000">
          <a:solidFill>
            <a:schemeClr val="tx2"/>
          </a:solidFill>
          <a:latin typeface="Times New Roman" pitchFamily="18" charset="0"/>
          <a:ea typeface="+mj-ea"/>
          <a:cs typeface="Times New Roman" pitchFamily="18" charset="0"/>
        </a:defRPr>
      </a:lvl1pPr>
      <a:lvl2pPr algn="l" defTabSz="873125" rtl="0" eaLnBrk="1" fontAlgn="base" hangingPunct="1">
        <a:spcBef>
          <a:spcPct val="0"/>
        </a:spcBef>
        <a:spcAft>
          <a:spcPct val="0"/>
        </a:spcAft>
        <a:defRPr sz="2800">
          <a:solidFill>
            <a:schemeClr val="tx2"/>
          </a:solidFill>
          <a:latin typeface="Arial" charset="0"/>
        </a:defRPr>
      </a:lvl2pPr>
      <a:lvl3pPr algn="l" defTabSz="873125" rtl="0" eaLnBrk="1" fontAlgn="base" hangingPunct="1">
        <a:spcBef>
          <a:spcPct val="0"/>
        </a:spcBef>
        <a:spcAft>
          <a:spcPct val="0"/>
        </a:spcAft>
        <a:defRPr sz="2800">
          <a:solidFill>
            <a:schemeClr val="tx2"/>
          </a:solidFill>
          <a:latin typeface="Arial" charset="0"/>
        </a:defRPr>
      </a:lvl3pPr>
      <a:lvl4pPr algn="l" defTabSz="873125" rtl="0" eaLnBrk="1" fontAlgn="base" hangingPunct="1">
        <a:spcBef>
          <a:spcPct val="0"/>
        </a:spcBef>
        <a:spcAft>
          <a:spcPct val="0"/>
        </a:spcAft>
        <a:defRPr sz="2800">
          <a:solidFill>
            <a:schemeClr val="tx2"/>
          </a:solidFill>
          <a:latin typeface="Arial" charset="0"/>
        </a:defRPr>
      </a:lvl4pPr>
      <a:lvl5pPr algn="l" defTabSz="873125" rtl="0" eaLnBrk="1" fontAlgn="base" hangingPunct="1">
        <a:spcBef>
          <a:spcPct val="0"/>
        </a:spcBef>
        <a:spcAft>
          <a:spcPct val="0"/>
        </a:spcAft>
        <a:defRPr sz="2800">
          <a:solidFill>
            <a:schemeClr val="tx2"/>
          </a:solidFill>
          <a:latin typeface="Arial" charset="0"/>
        </a:defRPr>
      </a:lvl5pPr>
      <a:lvl6pPr marL="457200" algn="l" defTabSz="873125" rtl="0" eaLnBrk="1" fontAlgn="base" hangingPunct="1">
        <a:spcBef>
          <a:spcPct val="0"/>
        </a:spcBef>
        <a:spcAft>
          <a:spcPct val="0"/>
        </a:spcAft>
        <a:defRPr sz="2800">
          <a:solidFill>
            <a:schemeClr val="tx2"/>
          </a:solidFill>
          <a:latin typeface="Arial" charset="0"/>
        </a:defRPr>
      </a:lvl6pPr>
      <a:lvl7pPr marL="914400" algn="l" defTabSz="873125" rtl="0" eaLnBrk="1" fontAlgn="base" hangingPunct="1">
        <a:spcBef>
          <a:spcPct val="0"/>
        </a:spcBef>
        <a:spcAft>
          <a:spcPct val="0"/>
        </a:spcAft>
        <a:defRPr sz="2800">
          <a:solidFill>
            <a:schemeClr val="tx2"/>
          </a:solidFill>
          <a:latin typeface="Arial" charset="0"/>
        </a:defRPr>
      </a:lvl7pPr>
      <a:lvl8pPr marL="1371600" algn="l" defTabSz="873125" rtl="0" eaLnBrk="1" fontAlgn="base" hangingPunct="1">
        <a:spcBef>
          <a:spcPct val="0"/>
        </a:spcBef>
        <a:spcAft>
          <a:spcPct val="0"/>
        </a:spcAft>
        <a:defRPr sz="2800">
          <a:solidFill>
            <a:schemeClr val="tx2"/>
          </a:solidFill>
          <a:latin typeface="Arial" charset="0"/>
        </a:defRPr>
      </a:lvl8pPr>
      <a:lvl9pPr marL="1828800" algn="l" defTabSz="873125" rtl="0" eaLnBrk="1" fontAlgn="base" hangingPunct="1">
        <a:spcBef>
          <a:spcPct val="0"/>
        </a:spcBef>
        <a:spcAft>
          <a:spcPct val="0"/>
        </a:spcAft>
        <a:defRPr sz="2800">
          <a:solidFill>
            <a:schemeClr val="tx2"/>
          </a:solidFill>
          <a:latin typeface="Arial" charset="0"/>
        </a:defRPr>
      </a:lvl9pPr>
    </p:titleStyle>
    <p:bodyStyle>
      <a:lvl1pPr marL="327025" indent="-327025" algn="l" defTabSz="873125" rtl="0" eaLnBrk="1" fontAlgn="base" hangingPunct="1">
        <a:spcBef>
          <a:spcPct val="20000"/>
        </a:spcBef>
        <a:spcAft>
          <a:spcPct val="0"/>
        </a:spcAft>
        <a:buFont typeface="Wingdings" pitchFamily="2" charset="2"/>
        <a:buChar char="§"/>
        <a:defRPr sz="1800">
          <a:solidFill>
            <a:schemeClr val="tx1"/>
          </a:solidFill>
          <a:latin typeface="+mn-lt"/>
          <a:ea typeface="+mn-ea"/>
          <a:cs typeface="+mn-cs"/>
        </a:defRPr>
      </a:lvl1pPr>
      <a:lvl2pPr marL="709613" indent="-273050" algn="l" defTabSz="873125" rtl="0" eaLnBrk="1" fontAlgn="base" hangingPunct="1">
        <a:spcBef>
          <a:spcPct val="20000"/>
        </a:spcBef>
        <a:spcAft>
          <a:spcPct val="0"/>
        </a:spcAft>
        <a:buFont typeface="Wingdings" pitchFamily="2" charset="2"/>
        <a:buChar char="§"/>
        <a:defRPr sz="1800">
          <a:solidFill>
            <a:schemeClr val="tx1"/>
          </a:solidFill>
          <a:latin typeface="+mn-lt"/>
        </a:defRPr>
      </a:lvl2pPr>
      <a:lvl3pPr marL="1090613" indent="-217488" algn="l" defTabSz="873125" rtl="0" eaLnBrk="1" fontAlgn="base" hangingPunct="1">
        <a:spcBef>
          <a:spcPct val="20000"/>
        </a:spcBef>
        <a:spcAft>
          <a:spcPct val="0"/>
        </a:spcAft>
        <a:buFont typeface="Wingdings" pitchFamily="2" charset="2"/>
        <a:buChar char="§"/>
        <a:defRPr sz="1800">
          <a:solidFill>
            <a:schemeClr val="tx1"/>
          </a:solidFill>
          <a:latin typeface="Gill Sans MT" pitchFamily="34" charset="0"/>
        </a:defRPr>
      </a:lvl3pPr>
      <a:lvl4pPr marL="1527175" indent="-217488" algn="l" defTabSz="873125" rtl="0" eaLnBrk="1" fontAlgn="base" hangingPunct="1">
        <a:spcBef>
          <a:spcPct val="20000"/>
        </a:spcBef>
        <a:spcAft>
          <a:spcPct val="0"/>
        </a:spcAft>
        <a:buFont typeface="Wingdings" pitchFamily="2" charset="2"/>
        <a:buChar char="§"/>
        <a:defRPr sz="1800">
          <a:solidFill>
            <a:schemeClr val="tx1"/>
          </a:solidFill>
          <a:latin typeface="+mn-lt"/>
        </a:defRPr>
      </a:lvl4pPr>
      <a:lvl5pPr marL="1963738" indent="-219075" algn="l" defTabSz="873125" rtl="0" eaLnBrk="1" fontAlgn="base" hangingPunct="1">
        <a:spcBef>
          <a:spcPct val="20000"/>
        </a:spcBef>
        <a:spcAft>
          <a:spcPct val="0"/>
        </a:spcAft>
        <a:buFont typeface="Wingdings" pitchFamily="2" charset="2"/>
        <a:buChar char="§"/>
        <a:defRPr sz="1800">
          <a:solidFill>
            <a:schemeClr val="tx1"/>
          </a:solidFill>
          <a:latin typeface="+mn-lt"/>
        </a:defRPr>
      </a:lvl5pPr>
      <a:lvl6pPr marL="2420938" indent="-219075" algn="l" defTabSz="873125" rtl="0" eaLnBrk="1" fontAlgn="base" hangingPunct="1">
        <a:spcBef>
          <a:spcPct val="20000"/>
        </a:spcBef>
        <a:spcAft>
          <a:spcPct val="0"/>
        </a:spcAft>
        <a:buChar char="»"/>
        <a:defRPr sz="2200">
          <a:solidFill>
            <a:schemeClr val="tx1"/>
          </a:solidFill>
          <a:latin typeface="+mn-lt"/>
        </a:defRPr>
      </a:lvl6pPr>
      <a:lvl7pPr marL="2878138" indent="-219075" algn="l" defTabSz="873125" rtl="0" eaLnBrk="1" fontAlgn="base" hangingPunct="1">
        <a:spcBef>
          <a:spcPct val="20000"/>
        </a:spcBef>
        <a:spcAft>
          <a:spcPct val="0"/>
        </a:spcAft>
        <a:buChar char="»"/>
        <a:defRPr sz="2200">
          <a:solidFill>
            <a:schemeClr val="tx1"/>
          </a:solidFill>
          <a:latin typeface="+mn-lt"/>
        </a:defRPr>
      </a:lvl7pPr>
      <a:lvl8pPr marL="3335338" indent="-219075" algn="l" defTabSz="873125" rtl="0" eaLnBrk="1" fontAlgn="base" hangingPunct="1">
        <a:spcBef>
          <a:spcPct val="20000"/>
        </a:spcBef>
        <a:spcAft>
          <a:spcPct val="0"/>
        </a:spcAft>
        <a:buChar char="»"/>
        <a:defRPr sz="2200">
          <a:solidFill>
            <a:schemeClr val="tx1"/>
          </a:solidFill>
          <a:latin typeface="+mn-lt"/>
        </a:defRPr>
      </a:lvl8pPr>
      <a:lvl9pPr marL="3792538" indent="-219075" algn="l" defTabSz="873125" rtl="0" eaLnBrk="1" fontAlgn="base" hangingPunct="1">
        <a:spcBef>
          <a:spcPct val="20000"/>
        </a:spcBef>
        <a:spcAft>
          <a:spcPct val="0"/>
        </a:spcAft>
        <a:buChar char="»"/>
        <a:defRPr sz="22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Totalförsvarsplanering ur ett arbetsgivarperspektiv</a:t>
            </a:r>
            <a:endParaRPr lang="sv-SE" dirty="0"/>
          </a:p>
        </p:txBody>
      </p:sp>
      <p:sp>
        <p:nvSpPr>
          <p:cNvPr id="3" name="Platshållare för text 2"/>
          <p:cNvSpPr>
            <a:spLocks noGrp="1"/>
          </p:cNvSpPr>
          <p:nvPr>
            <p:ph type="body" idx="1"/>
          </p:nvPr>
        </p:nvSpPr>
        <p:spPr/>
        <p:txBody>
          <a:bodyPr/>
          <a:lstStyle/>
          <a:p>
            <a:pPr lvl="0"/>
            <a:endParaRPr lang="sv-SE" dirty="0"/>
          </a:p>
        </p:txBody>
      </p:sp>
    </p:spTree>
    <p:extLst>
      <p:ext uri="{BB962C8B-B14F-4D97-AF65-F5344CB8AC3E}">
        <p14:creationId xmlns:p14="http://schemas.microsoft.com/office/powerpoint/2010/main" val="303767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Totalförsvarsplikt</a:t>
            </a:r>
            <a:endParaRPr lang="sv-SE" dirty="0"/>
          </a:p>
        </p:txBody>
      </p:sp>
      <p:sp>
        <p:nvSpPr>
          <p:cNvPr id="3" name="Platshållare för innehåll 2"/>
          <p:cNvSpPr>
            <a:spLocks noGrp="1"/>
          </p:cNvSpPr>
          <p:nvPr>
            <p:ph idx="1"/>
          </p:nvPr>
        </p:nvSpPr>
        <p:spPr>
          <a:xfrm>
            <a:off x="1487488" y="1988840"/>
            <a:ext cx="6911975" cy="4032845"/>
          </a:xfrm>
        </p:spPr>
        <p:txBody>
          <a:bodyPr/>
          <a:lstStyle/>
          <a:p>
            <a:pPr marL="0" indent="0">
              <a:spcAft>
                <a:spcPts val="600"/>
              </a:spcAft>
              <a:buNone/>
            </a:pPr>
            <a:r>
              <a:rPr lang="sv-SE" b="1" dirty="0" smtClean="0"/>
              <a:t>Totalförsvarsplikten gäller</a:t>
            </a:r>
          </a:p>
          <a:p>
            <a:pPr>
              <a:spcAft>
                <a:spcPts val="600"/>
              </a:spcAft>
            </a:pPr>
            <a:r>
              <a:rPr lang="sv-SE" dirty="0"/>
              <a:t>p</a:t>
            </a:r>
            <a:r>
              <a:rPr lang="sv-SE" dirty="0" smtClean="0"/>
              <a:t>ersoner som är 16 till 70 år</a:t>
            </a:r>
            <a:endParaRPr lang="sv-SE" b="1" dirty="0" smtClean="0"/>
          </a:p>
          <a:p>
            <a:pPr>
              <a:spcAft>
                <a:spcPts val="600"/>
              </a:spcAft>
            </a:pPr>
            <a:r>
              <a:rPr lang="sv-SE" b="1" dirty="0"/>
              <a:t>o</a:t>
            </a:r>
            <a:r>
              <a:rPr lang="sv-SE" b="1" dirty="0" smtClean="0"/>
              <a:t>ch</a:t>
            </a:r>
            <a:r>
              <a:rPr lang="sv-SE" dirty="0" smtClean="0"/>
              <a:t> svenska medborgare</a:t>
            </a:r>
          </a:p>
          <a:p>
            <a:pPr>
              <a:spcAft>
                <a:spcPts val="600"/>
              </a:spcAft>
            </a:pPr>
            <a:r>
              <a:rPr lang="sv-SE" b="1" dirty="0"/>
              <a:t>e</a:t>
            </a:r>
            <a:r>
              <a:rPr lang="sv-SE" b="1" dirty="0" smtClean="0"/>
              <a:t>ller</a:t>
            </a:r>
            <a:r>
              <a:rPr lang="sv-SE" dirty="0" smtClean="0"/>
              <a:t> var och en som utan att vara svensk medborgare är bosatt i Sverige.</a:t>
            </a:r>
          </a:p>
          <a:p>
            <a:endParaRPr lang="sv-SE" dirty="0"/>
          </a:p>
          <a:p>
            <a:pPr marL="0" indent="0">
              <a:spcAft>
                <a:spcPts val="600"/>
              </a:spcAft>
              <a:buNone/>
            </a:pPr>
            <a:r>
              <a:rPr lang="sv-SE" b="1" dirty="0" smtClean="0"/>
              <a:t>En totalförsvarspliktig är skyldig att</a:t>
            </a:r>
          </a:p>
          <a:p>
            <a:pPr>
              <a:spcAft>
                <a:spcPts val="600"/>
              </a:spcAft>
            </a:pPr>
            <a:r>
              <a:rPr lang="sv-SE" dirty="0"/>
              <a:t>m</a:t>
            </a:r>
            <a:r>
              <a:rPr lang="sv-SE" dirty="0" smtClean="0"/>
              <a:t>edverka vid utredning om sina personliga förhållanden</a:t>
            </a:r>
          </a:p>
          <a:p>
            <a:pPr>
              <a:spcAft>
                <a:spcPts val="600"/>
              </a:spcAft>
            </a:pPr>
            <a:r>
              <a:rPr lang="sv-SE" dirty="0"/>
              <a:t>t</a:t>
            </a:r>
            <a:r>
              <a:rPr lang="sv-SE" dirty="0" smtClean="0"/>
              <a:t>jänstgöra inom totalförsvaret i den omfattning som kroppskrafter och hälsotillstånd tillåter.</a:t>
            </a:r>
          </a:p>
          <a:p>
            <a:endParaRPr lang="sv-SE" dirty="0"/>
          </a:p>
          <a:p>
            <a:pPr marL="0" indent="0">
              <a:buNone/>
            </a:pPr>
            <a:r>
              <a:rPr lang="sv-SE" i="1" dirty="0" smtClean="0"/>
              <a:t>Lag (1994:1809) om totalförsvarsplikt</a:t>
            </a:r>
            <a:endParaRPr lang="sv-SE" i="1" dirty="0"/>
          </a:p>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smtClean="0"/>
          </a:p>
        </p:txBody>
      </p:sp>
    </p:spTree>
    <p:extLst>
      <p:ext uri="{BB962C8B-B14F-4D97-AF65-F5344CB8AC3E}">
        <p14:creationId xmlns:p14="http://schemas.microsoft.com/office/powerpoint/2010/main" val="161147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Totalförsvarsplikt fullgörs genom</a:t>
            </a:r>
            <a:endParaRPr lang="sv-SE" dirty="0"/>
          </a:p>
        </p:txBody>
      </p:sp>
      <p:sp>
        <p:nvSpPr>
          <p:cNvPr id="3" name="Platshållare för innehåll 2"/>
          <p:cNvSpPr>
            <a:spLocks noGrp="1"/>
          </p:cNvSpPr>
          <p:nvPr>
            <p:ph idx="1"/>
          </p:nvPr>
        </p:nvSpPr>
        <p:spPr>
          <a:xfrm>
            <a:off x="1390651" y="2204864"/>
            <a:ext cx="9601893" cy="1944612"/>
          </a:xfrm>
        </p:spPr>
        <p:txBody>
          <a:bodyPr/>
          <a:lstStyle/>
          <a:p>
            <a:r>
              <a:rPr lang="sv-SE" dirty="0" smtClean="0"/>
              <a:t>Värnplikt</a:t>
            </a:r>
            <a:br>
              <a:rPr lang="sv-SE" dirty="0" smtClean="0"/>
            </a:br>
            <a:endParaRPr lang="sv-SE" dirty="0" smtClean="0"/>
          </a:p>
          <a:p>
            <a:r>
              <a:rPr lang="sv-SE" dirty="0" smtClean="0"/>
              <a:t>Civilplikt</a:t>
            </a:r>
            <a:br>
              <a:rPr lang="sv-SE" dirty="0" smtClean="0"/>
            </a:br>
            <a:endParaRPr lang="sv-SE" dirty="0" smtClean="0"/>
          </a:p>
          <a:p>
            <a:r>
              <a:rPr lang="sv-SE" dirty="0"/>
              <a:t>A</a:t>
            </a:r>
            <a:r>
              <a:rPr lang="sv-SE" dirty="0" smtClean="0"/>
              <a:t>llmän tjänsteplikt.</a:t>
            </a:r>
          </a:p>
          <a:p>
            <a:endParaRPr lang="sv-SE" dirty="0"/>
          </a:p>
          <a:p>
            <a:endParaRPr lang="sv-SE" dirty="0" smtClean="0"/>
          </a:p>
          <a:p>
            <a:endParaRPr lang="sv-SE" dirty="0"/>
          </a:p>
          <a:p>
            <a:endParaRPr lang="sv-SE" dirty="0" smtClean="0"/>
          </a:p>
          <a:p>
            <a:endParaRPr lang="sv-SE" dirty="0"/>
          </a:p>
          <a:p>
            <a:pPr marL="0" indent="0">
              <a:buNone/>
            </a:pPr>
            <a:r>
              <a:rPr lang="sv-SE" i="1" dirty="0" smtClean="0"/>
              <a:t>Lag </a:t>
            </a:r>
            <a:r>
              <a:rPr lang="sv-SE" i="1" dirty="0"/>
              <a:t>(1994:1809) </a:t>
            </a:r>
            <a:r>
              <a:rPr lang="sv-SE" i="1" dirty="0" smtClean="0"/>
              <a:t>och förordning (</a:t>
            </a:r>
            <a:r>
              <a:rPr lang="sv-SE" i="1" dirty="0">
                <a:solidFill>
                  <a:srgbClr val="000000"/>
                </a:solidFill>
              </a:rPr>
              <a:t>1995:238) </a:t>
            </a:r>
            <a:r>
              <a:rPr lang="sv-SE" i="1" dirty="0" smtClean="0"/>
              <a:t>om </a:t>
            </a:r>
            <a:r>
              <a:rPr lang="sv-SE" i="1" dirty="0"/>
              <a:t>totalförsvarsplikt</a:t>
            </a:r>
          </a:p>
          <a:p>
            <a:pPr marL="0" indent="0">
              <a:buNone/>
            </a:pPr>
            <a:endParaRPr lang="sv-SE" dirty="0"/>
          </a:p>
        </p:txBody>
      </p:sp>
    </p:spTree>
    <p:extLst>
      <p:ext uri="{BB962C8B-B14F-4D97-AF65-F5344CB8AC3E}">
        <p14:creationId xmlns:p14="http://schemas.microsoft.com/office/powerpoint/2010/main" val="4123729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Allmän tjänsteplikt</a:t>
            </a:r>
            <a:endParaRPr lang="sv-SE" dirty="0"/>
          </a:p>
        </p:txBody>
      </p:sp>
      <p:sp>
        <p:nvSpPr>
          <p:cNvPr id="3" name="Platshållare för innehåll 2"/>
          <p:cNvSpPr>
            <a:spLocks noGrp="1"/>
          </p:cNvSpPr>
          <p:nvPr>
            <p:ph idx="1"/>
          </p:nvPr>
        </p:nvSpPr>
        <p:spPr>
          <a:xfrm>
            <a:off x="1390651" y="2060848"/>
            <a:ext cx="7729685" cy="3600796"/>
          </a:xfrm>
        </p:spPr>
        <p:txBody>
          <a:bodyPr/>
          <a:lstStyle/>
          <a:p>
            <a:pPr marL="0" indent="0">
              <a:spcAft>
                <a:spcPts val="600"/>
              </a:spcAft>
              <a:buNone/>
            </a:pPr>
            <a:r>
              <a:rPr lang="sv-SE" b="1" dirty="0" smtClean="0"/>
              <a:t>Fullgörs genom att den som är totalförsvarspliktig</a:t>
            </a:r>
          </a:p>
          <a:p>
            <a:pPr>
              <a:spcAft>
                <a:spcPts val="600"/>
              </a:spcAft>
            </a:pPr>
            <a:r>
              <a:rPr lang="sv-SE" dirty="0"/>
              <a:t>k</a:t>
            </a:r>
            <a:r>
              <a:rPr lang="sv-SE" dirty="0" smtClean="0"/>
              <a:t>varstår i sin anställning eller fullföljer ett uppdrag (konsult)</a:t>
            </a:r>
            <a:br>
              <a:rPr lang="sv-SE" dirty="0" smtClean="0"/>
            </a:br>
            <a:endParaRPr lang="sv-SE" dirty="0" smtClean="0"/>
          </a:p>
          <a:p>
            <a:pPr>
              <a:spcAft>
                <a:spcPts val="600"/>
              </a:spcAft>
            </a:pPr>
            <a:r>
              <a:rPr lang="sv-SE" dirty="0"/>
              <a:t>t</a:t>
            </a:r>
            <a:r>
              <a:rPr lang="sv-SE" dirty="0" smtClean="0"/>
              <a:t>jänstgör enligt avtal om frivillig tjänstgöring inom totalförsvaret</a:t>
            </a:r>
            <a:r>
              <a:rPr lang="sv-SE" b="1" dirty="0" smtClean="0"/>
              <a:t/>
            </a:r>
            <a:br>
              <a:rPr lang="sv-SE" b="1" dirty="0" smtClean="0"/>
            </a:br>
            <a:endParaRPr lang="sv-SE" b="1" dirty="0" smtClean="0"/>
          </a:p>
          <a:p>
            <a:pPr>
              <a:spcAft>
                <a:spcPts val="600"/>
              </a:spcAft>
            </a:pPr>
            <a:r>
              <a:rPr lang="sv-SE" dirty="0"/>
              <a:t>u</a:t>
            </a:r>
            <a:r>
              <a:rPr lang="sv-SE" dirty="0" smtClean="0"/>
              <a:t>tför arbete som anvisats honom eller henne av den myndighet (Arbetsförmedlingen) som regeringen bestämmer. </a:t>
            </a:r>
          </a:p>
          <a:p>
            <a:pPr marL="0" indent="0">
              <a:buNone/>
            </a:pPr>
            <a:r>
              <a:rPr lang="sv-SE" dirty="0" smtClean="0"/>
              <a:t/>
            </a:r>
            <a:br>
              <a:rPr lang="sv-SE" dirty="0" smtClean="0"/>
            </a:br>
            <a:r>
              <a:rPr lang="sv-SE" dirty="0" smtClean="0"/>
              <a:t>Beslut om allmän tjänsteplikt får inte omfatta den som är krigsplacerad med stöd av lagen om totalförsvarsplikt.</a:t>
            </a:r>
          </a:p>
          <a:p>
            <a:pPr marL="0" indent="0">
              <a:buNone/>
            </a:pPr>
            <a:endParaRPr lang="sv-SE" dirty="0"/>
          </a:p>
          <a:p>
            <a:pPr marL="0" indent="0">
              <a:buNone/>
            </a:pPr>
            <a:r>
              <a:rPr lang="sv-SE" i="1" dirty="0"/>
              <a:t>Lag (1994:1809) och förordning (</a:t>
            </a:r>
            <a:r>
              <a:rPr lang="sv-SE" i="1" dirty="0">
                <a:solidFill>
                  <a:srgbClr val="000000"/>
                </a:solidFill>
              </a:rPr>
              <a:t>1995:238) </a:t>
            </a:r>
            <a:r>
              <a:rPr lang="sv-SE" i="1" dirty="0"/>
              <a:t>om totalförsvarsplikt</a:t>
            </a:r>
          </a:p>
          <a:p>
            <a:pPr marL="0" indent="0">
              <a:buNone/>
            </a:pPr>
            <a:endParaRPr lang="sv-SE" dirty="0"/>
          </a:p>
        </p:txBody>
      </p:sp>
    </p:spTree>
    <p:extLst>
      <p:ext uri="{BB962C8B-B14F-4D97-AF65-F5344CB8AC3E}">
        <p14:creationId xmlns:p14="http://schemas.microsoft.com/office/powerpoint/2010/main" val="2538189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03512" y="764705"/>
            <a:ext cx="6913562" cy="1008063"/>
          </a:xfrm>
        </p:spPr>
        <p:txBody>
          <a:bodyPr/>
          <a:lstStyle/>
          <a:p>
            <a:r>
              <a:rPr lang="sv-SE" dirty="0"/>
              <a:t>I</a:t>
            </a:r>
            <a:r>
              <a:rPr lang="sv-SE" dirty="0" smtClean="0"/>
              <a:t>anspråktagen i totalförsvaret</a:t>
            </a:r>
            <a:endParaRPr lang="sv-SE" dirty="0"/>
          </a:p>
        </p:txBody>
      </p:sp>
      <p:sp>
        <p:nvSpPr>
          <p:cNvPr id="4" name="textruta 3"/>
          <p:cNvSpPr txBox="1"/>
          <p:nvPr/>
        </p:nvSpPr>
        <p:spPr>
          <a:xfrm>
            <a:off x="2063553" y="2132856"/>
            <a:ext cx="1314257" cy="923330"/>
          </a:xfrm>
          <a:prstGeom prst="rect">
            <a:avLst/>
          </a:prstGeom>
          <a:noFill/>
        </p:spPr>
        <p:txBody>
          <a:bodyPr wrap="square" rtlCol="0">
            <a:spAutoFit/>
          </a:bodyPr>
          <a:lstStyle/>
          <a:p>
            <a:r>
              <a:rPr lang="sv-SE" sz="1800" b="0" dirty="0"/>
              <a:t>Värnplikt </a:t>
            </a:r>
            <a:r>
              <a:rPr lang="sv-SE" sz="1800" b="0" dirty="0" smtClean="0"/>
              <a:t>och </a:t>
            </a:r>
            <a:r>
              <a:rPr lang="sv-SE" sz="1800" b="0" dirty="0"/>
              <a:t>civilplikt</a:t>
            </a:r>
          </a:p>
        </p:txBody>
      </p:sp>
      <p:sp>
        <p:nvSpPr>
          <p:cNvPr id="6" name="textruta 5"/>
          <p:cNvSpPr txBox="1"/>
          <p:nvPr/>
        </p:nvSpPr>
        <p:spPr>
          <a:xfrm>
            <a:off x="8040216" y="3068961"/>
            <a:ext cx="2520280" cy="2431435"/>
          </a:xfrm>
          <a:prstGeom prst="rect">
            <a:avLst/>
          </a:prstGeom>
          <a:noFill/>
          <a:ln w="28575">
            <a:solidFill>
              <a:srgbClr val="006832"/>
            </a:solidFill>
          </a:ln>
        </p:spPr>
        <p:txBody>
          <a:bodyPr wrap="square" rtlCol="0">
            <a:spAutoFit/>
          </a:bodyPr>
          <a:lstStyle/>
          <a:p>
            <a:endParaRPr lang="sv-SE" sz="2000" b="0" dirty="0"/>
          </a:p>
          <a:p>
            <a:r>
              <a:rPr lang="sv-SE" sz="1600" b="0" dirty="0"/>
              <a:t>Allmän tjänsteplikt </a:t>
            </a:r>
            <a:r>
              <a:rPr lang="sv-SE" sz="1600" b="0" dirty="0" smtClean="0"/>
              <a:t>enligt </a:t>
            </a:r>
            <a:r>
              <a:rPr lang="sv-SE" sz="1600" b="0" dirty="0"/>
              <a:t>Lag om totalförsvarsplikt </a:t>
            </a:r>
          </a:p>
          <a:p>
            <a:r>
              <a:rPr lang="sv-SE" sz="1600" b="0" dirty="0"/>
              <a:t>(6 </a:t>
            </a:r>
            <a:r>
              <a:rPr lang="sv-SE" sz="1600" b="0" dirty="0" smtClean="0"/>
              <a:t>kapitlet)</a:t>
            </a:r>
            <a:endParaRPr lang="sv-SE" sz="1600" b="0" dirty="0"/>
          </a:p>
          <a:p>
            <a:endParaRPr lang="sv-SE" sz="2000" b="0" dirty="0"/>
          </a:p>
          <a:p>
            <a:endParaRPr lang="sv-SE" sz="2000" b="0" dirty="0"/>
          </a:p>
          <a:p>
            <a:endParaRPr lang="sv-SE" sz="2000" b="0" dirty="0"/>
          </a:p>
          <a:p>
            <a:endParaRPr lang="sv-SE" sz="1200" b="0" dirty="0"/>
          </a:p>
          <a:p>
            <a:endParaRPr lang="sv-SE" sz="1200" b="0" dirty="0"/>
          </a:p>
        </p:txBody>
      </p:sp>
      <p:sp>
        <p:nvSpPr>
          <p:cNvPr id="7" name="textruta 6"/>
          <p:cNvSpPr txBox="1"/>
          <p:nvPr/>
        </p:nvSpPr>
        <p:spPr>
          <a:xfrm>
            <a:off x="5159896" y="2297633"/>
            <a:ext cx="5400600" cy="523220"/>
          </a:xfrm>
          <a:prstGeom prst="rect">
            <a:avLst/>
          </a:prstGeom>
          <a:noFill/>
          <a:ln w="28575">
            <a:solidFill>
              <a:srgbClr val="006832"/>
            </a:solidFill>
          </a:ln>
        </p:spPr>
        <p:txBody>
          <a:bodyPr wrap="square" rtlCol="0">
            <a:spAutoFit/>
          </a:bodyPr>
          <a:lstStyle/>
          <a:p>
            <a:pPr algn="ctr"/>
            <a:r>
              <a:rPr lang="sv-SE" sz="1600" b="0" dirty="0"/>
              <a:t>Lag om totalförsvarsplikt (</a:t>
            </a:r>
            <a:r>
              <a:rPr lang="sv-SE" sz="1600" b="0" dirty="0" smtClean="0"/>
              <a:t>3 och 4 kapitlen) </a:t>
            </a:r>
            <a:endParaRPr lang="sv-SE" sz="1600" b="0" dirty="0"/>
          </a:p>
          <a:p>
            <a:pPr algn="ctr"/>
            <a:r>
              <a:rPr lang="sv-SE" sz="1200" b="0" dirty="0" smtClean="0"/>
              <a:t>(Gäller endast vissa myndigheter)</a:t>
            </a:r>
            <a:endParaRPr lang="sv-SE" sz="1200" b="0" dirty="0"/>
          </a:p>
        </p:txBody>
      </p:sp>
      <p:sp>
        <p:nvSpPr>
          <p:cNvPr id="8" name="textruta 7"/>
          <p:cNvSpPr txBox="1"/>
          <p:nvPr/>
        </p:nvSpPr>
        <p:spPr>
          <a:xfrm>
            <a:off x="5159896" y="3069104"/>
            <a:ext cx="2736304" cy="1092607"/>
          </a:xfrm>
          <a:prstGeom prst="rect">
            <a:avLst/>
          </a:prstGeom>
          <a:noFill/>
          <a:ln w="28575">
            <a:solidFill>
              <a:schemeClr val="tx2">
                <a:lumMod val="75000"/>
                <a:lumOff val="25000"/>
              </a:schemeClr>
            </a:solidFill>
          </a:ln>
        </p:spPr>
        <p:txBody>
          <a:bodyPr wrap="square" rtlCol="0">
            <a:spAutoFit/>
          </a:bodyPr>
          <a:lstStyle/>
          <a:p>
            <a:endParaRPr lang="sv-SE" sz="1600" b="0" dirty="0" smtClean="0"/>
          </a:p>
          <a:p>
            <a:r>
              <a:rPr lang="sv-SE" sz="1600" b="0" dirty="0" smtClean="0"/>
              <a:t>Anställningsavtalet</a:t>
            </a:r>
            <a:endParaRPr lang="sv-SE" sz="1050" b="0" dirty="0" smtClean="0"/>
          </a:p>
          <a:p>
            <a:endParaRPr lang="sv-SE" sz="1050" b="0" dirty="0"/>
          </a:p>
          <a:p>
            <a:endParaRPr lang="sv-SE" sz="1050" b="0" dirty="0"/>
          </a:p>
          <a:p>
            <a:endParaRPr lang="sv-SE" sz="1200" b="0" dirty="0"/>
          </a:p>
        </p:txBody>
      </p:sp>
      <p:sp>
        <p:nvSpPr>
          <p:cNvPr id="15" name="textruta 14"/>
          <p:cNvSpPr txBox="1"/>
          <p:nvPr/>
        </p:nvSpPr>
        <p:spPr>
          <a:xfrm>
            <a:off x="1991544" y="3501009"/>
            <a:ext cx="1584176" cy="646331"/>
          </a:xfrm>
          <a:prstGeom prst="rect">
            <a:avLst/>
          </a:prstGeom>
          <a:noFill/>
        </p:spPr>
        <p:txBody>
          <a:bodyPr wrap="square" rtlCol="0">
            <a:spAutoFit/>
          </a:bodyPr>
          <a:lstStyle/>
          <a:p>
            <a:r>
              <a:rPr lang="sv-SE" sz="1800" b="0" dirty="0"/>
              <a:t>Alla andra</a:t>
            </a:r>
          </a:p>
          <a:p>
            <a:r>
              <a:rPr lang="sv-SE" sz="1800" b="0" dirty="0"/>
              <a:t> 16 </a:t>
            </a:r>
            <a:r>
              <a:rPr lang="sv-SE" sz="1800" b="0" dirty="0" smtClean="0"/>
              <a:t>till </a:t>
            </a:r>
            <a:r>
              <a:rPr lang="sv-SE" sz="1800" b="0" dirty="0"/>
              <a:t>70 år</a:t>
            </a:r>
          </a:p>
        </p:txBody>
      </p:sp>
      <p:sp>
        <p:nvSpPr>
          <p:cNvPr id="21" name="textruta 20"/>
          <p:cNvSpPr txBox="1"/>
          <p:nvPr/>
        </p:nvSpPr>
        <p:spPr>
          <a:xfrm>
            <a:off x="5159896" y="5589240"/>
            <a:ext cx="5400600" cy="400110"/>
          </a:xfrm>
          <a:prstGeom prst="rect">
            <a:avLst/>
          </a:prstGeom>
          <a:solidFill>
            <a:schemeClr val="bg1"/>
          </a:solidFill>
          <a:ln w="28575">
            <a:solidFill>
              <a:schemeClr val="accent4">
                <a:lumMod val="60000"/>
                <a:lumOff val="40000"/>
              </a:schemeClr>
            </a:solidFill>
          </a:ln>
        </p:spPr>
        <p:txBody>
          <a:bodyPr wrap="square" rtlCol="0">
            <a:spAutoFit/>
          </a:bodyPr>
          <a:lstStyle/>
          <a:p>
            <a:pPr algn="ctr"/>
            <a:r>
              <a:rPr lang="sv-SE" sz="2000" b="0" dirty="0"/>
              <a:t>Inte ianspråktagen</a:t>
            </a:r>
          </a:p>
        </p:txBody>
      </p:sp>
      <p:sp>
        <p:nvSpPr>
          <p:cNvPr id="30" name="textruta 29"/>
          <p:cNvSpPr txBox="1"/>
          <p:nvPr/>
        </p:nvSpPr>
        <p:spPr>
          <a:xfrm>
            <a:off x="4220202" y="2375302"/>
            <a:ext cx="507647" cy="261610"/>
          </a:xfrm>
          <a:prstGeom prst="rect">
            <a:avLst/>
          </a:prstGeom>
          <a:noFill/>
          <a:ln>
            <a:solidFill>
              <a:schemeClr val="bg1"/>
            </a:solidFill>
          </a:ln>
        </p:spPr>
        <p:txBody>
          <a:bodyPr wrap="square" rtlCol="0">
            <a:spAutoFit/>
          </a:bodyPr>
          <a:lstStyle/>
          <a:p>
            <a:r>
              <a:rPr lang="sv-SE" sz="1100" b="0" dirty="0"/>
              <a:t>Ja</a:t>
            </a:r>
          </a:p>
        </p:txBody>
      </p:sp>
      <p:sp>
        <p:nvSpPr>
          <p:cNvPr id="31" name="textruta 30"/>
          <p:cNvSpPr txBox="1"/>
          <p:nvPr/>
        </p:nvSpPr>
        <p:spPr>
          <a:xfrm>
            <a:off x="4228586" y="2743036"/>
            <a:ext cx="571271" cy="253916"/>
          </a:xfrm>
          <a:prstGeom prst="rect">
            <a:avLst/>
          </a:prstGeom>
          <a:noFill/>
          <a:ln>
            <a:solidFill>
              <a:schemeClr val="bg1"/>
            </a:solidFill>
          </a:ln>
        </p:spPr>
        <p:txBody>
          <a:bodyPr wrap="square" rtlCol="0">
            <a:spAutoFit/>
          </a:bodyPr>
          <a:lstStyle/>
          <a:p>
            <a:r>
              <a:rPr lang="sv-SE" sz="1050" b="0" dirty="0"/>
              <a:t>Nej</a:t>
            </a:r>
          </a:p>
        </p:txBody>
      </p:sp>
      <p:sp>
        <p:nvSpPr>
          <p:cNvPr id="19" name="textruta 18"/>
          <p:cNvSpPr txBox="1"/>
          <p:nvPr/>
        </p:nvSpPr>
        <p:spPr>
          <a:xfrm>
            <a:off x="5159896" y="4221089"/>
            <a:ext cx="2736304" cy="769441"/>
          </a:xfrm>
          <a:prstGeom prst="rect">
            <a:avLst/>
          </a:prstGeom>
          <a:noFill/>
          <a:ln w="28575">
            <a:solidFill>
              <a:schemeClr val="tx2">
                <a:lumMod val="75000"/>
                <a:lumOff val="25000"/>
              </a:schemeClr>
            </a:solidFill>
          </a:ln>
        </p:spPr>
        <p:txBody>
          <a:bodyPr wrap="square" rtlCol="0">
            <a:spAutoFit/>
          </a:bodyPr>
          <a:lstStyle/>
          <a:p>
            <a:r>
              <a:rPr lang="sv-SE" sz="1600" b="0" dirty="0"/>
              <a:t>Frivillig- eller </a:t>
            </a:r>
            <a:r>
              <a:rPr lang="sv-SE" sz="1600" b="0" dirty="0" smtClean="0"/>
              <a:t>krigsfrivillig-avtal </a:t>
            </a:r>
            <a:r>
              <a:rPr lang="sv-SE" sz="1200" b="0" dirty="0" smtClean="0"/>
              <a:t>(Myndighet med </a:t>
            </a:r>
            <a:r>
              <a:rPr lang="sv-SE" sz="1200" b="0" dirty="0"/>
              <a:t>uppgift i totalförsvaret eller Försvarsmakten)</a:t>
            </a:r>
          </a:p>
        </p:txBody>
      </p:sp>
      <p:sp>
        <p:nvSpPr>
          <p:cNvPr id="3" name="textruta 2"/>
          <p:cNvSpPr txBox="1"/>
          <p:nvPr/>
        </p:nvSpPr>
        <p:spPr>
          <a:xfrm>
            <a:off x="5087888" y="1700808"/>
            <a:ext cx="2880320" cy="523220"/>
          </a:xfrm>
          <a:prstGeom prst="rect">
            <a:avLst/>
          </a:prstGeom>
          <a:noFill/>
        </p:spPr>
        <p:txBody>
          <a:bodyPr wrap="square" rtlCol="0">
            <a:spAutoFit/>
          </a:bodyPr>
          <a:lstStyle/>
          <a:p>
            <a:r>
              <a:rPr lang="sv-SE" sz="1400" dirty="0"/>
              <a:t>Stöd för beslut om krigsplacering</a:t>
            </a:r>
          </a:p>
        </p:txBody>
      </p:sp>
      <p:sp>
        <p:nvSpPr>
          <p:cNvPr id="14" name="textruta 13"/>
          <p:cNvSpPr txBox="1"/>
          <p:nvPr/>
        </p:nvSpPr>
        <p:spPr>
          <a:xfrm>
            <a:off x="7968208" y="1700808"/>
            <a:ext cx="2592288" cy="523220"/>
          </a:xfrm>
          <a:prstGeom prst="rect">
            <a:avLst/>
          </a:prstGeom>
          <a:noFill/>
        </p:spPr>
        <p:txBody>
          <a:bodyPr wrap="square" rtlCol="0">
            <a:spAutoFit/>
          </a:bodyPr>
          <a:lstStyle/>
          <a:p>
            <a:r>
              <a:rPr lang="sv-SE" sz="1400" dirty="0"/>
              <a:t>Tjänstgöringsskyldighet vid höjd beredskap</a:t>
            </a:r>
          </a:p>
        </p:txBody>
      </p:sp>
      <p:sp>
        <p:nvSpPr>
          <p:cNvPr id="10" name="Ellips 9"/>
          <p:cNvSpPr/>
          <p:nvPr/>
        </p:nvSpPr>
        <p:spPr bwMode="auto">
          <a:xfrm>
            <a:off x="1847528" y="1988792"/>
            <a:ext cx="1512168" cy="1152176"/>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17" name="Ellips 16"/>
          <p:cNvSpPr/>
          <p:nvPr/>
        </p:nvSpPr>
        <p:spPr bwMode="auto">
          <a:xfrm>
            <a:off x="1847528" y="3356992"/>
            <a:ext cx="1512168" cy="100811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11" name="Högerpil 10"/>
          <p:cNvSpPr/>
          <p:nvPr/>
        </p:nvSpPr>
        <p:spPr bwMode="auto">
          <a:xfrm>
            <a:off x="3477511" y="2362111"/>
            <a:ext cx="833558" cy="269397"/>
          </a:xfrm>
          <a:prstGeom prst="rightArrow">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22" name="Högerpil 21"/>
          <p:cNvSpPr/>
          <p:nvPr/>
        </p:nvSpPr>
        <p:spPr bwMode="auto">
          <a:xfrm rot="5400000">
            <a:off x="3708714" y="3179618"/>
            <a:ext cx="999617" cy="260005"/>
          </a:xfrm>
          <a:prstGeom prst="rightArrow">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24" name="Högerpil 23"/>
          <p:cNvSpPr/>
          <p:nvPr/>
        </p:nvSpPr>
        <p:spPr bwMode="auto">
          <a:xfrm>
            <a:off x="4511824" y="5721365"/>
            <a:ext cx="621546" cy="267986"/>
          </a:xfrm>
          <a:prstGeom prst="rightArrow">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25" name="Högerpil 24"/>
          <p:cNvSpPr/>
          <p:nvPr/>
        </p:nvSpPr>
        <p:spPr bwMode="auto">
          <a:xfrm>
            <a:off x="4511824" y="4414421"/>
            <a:ext cx="621546" cy="248008"/>
          </a:xfrm>
          <a:prstGeom prst="rightArrow">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26" name="Högerpil 25"/>
          <p:cNvSpPr/>
          <p:nvPr/>
        </p:nvSpPr>
        <p:spPr bwMode="auto">
          <a:xfrm>
            <a:off x="4511824" y="3412554"/>
            <a:ext cx="621546" cy="263153"/>
          </a:xfrm>
          <a:prstGeom prst="rightArrow">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13" name="Rektangel 12"/>
          <p:cNvSpPr/>
          <p:nvPr/>
        </p:nvSpPr>
        <p:spPr bwMode="auto">
          <a:xfrm>
            <a:off x="3390234" y="2805219"/>
            <a:ext cx="864096" cy="117985"/>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28" name="Rektangel 27"/>
          <p:cNvSpPr/>
          <p:nvPr/>
        </p:nvSpPr>
        <p:spPr bwMode="auto">
          <a:xfrm rot="16200000">
            <a:off x="3490302" y="2334984"/>
            <a:ext cx="490363" cy="686072"/>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29" name="Rektangel 28"/>
          <p:cNvSpPr/>
          <p:nvPr/>
        </p:nvSpPr>
        <p:spPr bwMode="auto">
          <a:xfrm rot="16200000">
            <a:off x="3345955" y="4639395"/>
            <a:ext cx="2394776" cy="80976"/>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32" name="Rektangel 31"/>
          <p:cNvSpPr/>
          <p:nvPr/>
        </p:nvSpPr>
        <p:spPr bwMode="auto">
          <a:xfrm>
            <a:off x="3386223" y="3824175"/>
            <a:ext cx="1197609" cy="83167"/>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73125"/>
            <a:endParaRPr lang="sv-SE"/>
          </a:p>
        </p:txBody>
      </p:sp>
      <p:sp>
        <p:nvSpPr>
          <p:cNvPr id="33" name="textruta 32"/>
          <p:cNvSpPr txBox="1"/>
          <p:nvPr/>
        </p:nvSpPr>
        <p:spPr>
          <a:xfrm>
            <a:off x="3335731" y="2473415"/>
            <a:ext cx="975338" cy="429024"/>
          </a:xfrm>
          <a:prstGeom prst="rect">
            <a:avLst/>
          </a:prstGeom>
          <a:noFill/>
          <a:ln>
            <a:noFill/>
          </a:ln>
        </p:spPr>
        <p:txBody>
          <a:bodyPr wrap="square" rtlCol="0">
            <a:spAutoFit/>
          </a:bodyPr>
          <a:lstStyle/>
          <a:p>
            <a:r>
              <a:rPr lang="sv-SE" sz="1100" dirty="0"/>
              <a:t>Krigs-placeras</a:t>
            </a:r>
          </a:p>
        </p:txBody>
      </p:sp>
    </p:spTree>
    <p:extLst>
      <p:ext uri="{BB962C8B-B14F-4D97-AF65-F5344CB8AC3E}">
        <p14:creationId xmlns:p14="http://schemas.microsoft.com/office/powerpoint/2010/main" val="3483394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Vad händer när beslut om höjd beredskap tillkännages?</a:t>
            </a:r>
            <a:endParaRPr lang="sv-SE" dirty="0"/>
          </a:p>
        </p:txBody>
      </p:sp>
      <p:sp>
        <p:nvSpPr>
          <p:cNvPr id="3" name="Platshållare för innehåll 2"/>
          <p:cNvSpPr>
            <a:spLocks noGrp="1"/>
          </p:cNvSpPr>
          <p:nvPr>
            <p:ph idx="1"/>
          </p:nvPr>
        </p:nvSpPr>
        <p:spPr>
          <a:xfrm>
            <a:off x="1390651" y="2060848"/>
            <a:ext cx="7873701" cy="3888828"/>
          </a:xfrm>
        </p:spPr>
        <p:txBody>
          <a:bodyPr/>
          <a:lstStyle/>
          <a:p>
            <a:pPr marL="0" indent="0">
              <a:buNone/>
            </a:pPr>
            <a:r>
              <a:rPr lang="sv-SE" b="1" dirty="0" smtClean="0"/>
              <a:t>Bland annat</a:t>
            </a:r>
          </a:p>
          <a:p>
            <a:r>
              <a:rPr lang="sv-SE" dirty="0" smtClean="0"/>
              <a:t>Beslut om höjd beredskap tillkännages i radio och TV. </a:t>
            </a:r>
            <a:r>
              <a:rPr lang="sv-SE" dirty="0"/>
              <a:t>V</a:t>
            </a:r>
            <a:r>
              <a:rPr lang="sv-SE" dirty="0" smtClean="0"/>
              <a:t>id högsta beredskap kan också beredskapslarm användas.</a:t>
            </a:r>
            <a:r>
              <a:rPr lang="sv-SE" dirty="0"/>
              <a:t/>
            </a:r>
            <a:br>
              <a:rPr lang="sv-SE" dirty="0"/>
            </a:br>
            <a:endParaRPr lang="sv-SE" dirty="0" smtClean="0"/>
          </a:p>
          <a:p>
            <a:r>
              <a:rPr lang="sv-SE" dirty="0"/>
              <a:t>Regeringen får föreskriva om allmän tjänsteplikt. Beredskapslarm </a:t>
            </a:r>
            <a:r>
              <a:rPr lang="sv-SE" dirty="0" smtClean="0"/>
              <a:t>innebär direkt föreskrift om allmän tjänsteplikt och order till den som är krigsplacerad (plikt eller annan grund) att omedelbart inställa sig. </a:t>
            </a:r>
            <a:r>
              <a:rPr lang="sv-SE" dirty="0"/>
              <a:t/>
            </a:r>
            <a:br>
              <a:rPr lang="sv-SE" dirty="0"/>
            </a:br>
            <a:endParaRPr lang="sv-SE" dirty="0" smtClean="0"/>
          </a:p>
          <a:p>
            <a:r>
              <a:rPr lang="sv-SE" dirty="0"/>
              <a:t>Ett antal författningar tillämpas omedelbart eller efter regeringsbeslut, t.ex. arbetsrättsliga </a:t>
            </a:r>
            <a:r>
              <a:rPr lang="sv-SE" dirty="0" err="1"/>
              <a:t>beredskapslagen</a:t>
            </a:r>
            <a:r>
              <a:rPr lang="sv-SE" dirty="0"/>
              <a:t>, lagen om arbetsförmedlingstvång, lag om förfarandet hos kommunerna, förvaltningsmyndigheterna och domstolarna under krig eller krigsfara.</a:t>
            </a:r>
            <a:br>
              <a:rPr lang="sv-SE" dirty="0"/>
            </a:br>
            <a:endParaRPr lang="sv-SE" dirty="0"/>
          </a:p>
          <a:p>
            <a:pPr marL="0" indent="0">
              <a:buNone/>
            </a:pPr>
            <a:r>
              <a:rPr lang="sv-SE" i="1" dirty="0" smtClean="0"/>
              <a:t>Lag (1994:1809) om totalförsvarsplikt och förordning (2015:1053) om totalförsvar och höjd beredskap.</a:t>
            </a:r>
          </a:p>
          <a:p>
            <a:endParaRPr lang="sv-SE" dirty="0"/>
          </a:p>
        </p:txBody>
      </p:sp>
    </p:spTree>
    <p:extLst>
      <p:ext uri="{BB962C8B-B14F-4D97-AF65-F5344CB8AC3E}">
        <p14:creationId xmlns:p14="http://schemas.microsoft.com/office/powerpoint/2010/main" val="1737604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Vid höjd beredskap – vad gäller för statliga myndigheter?</a:t>
            </a:r>
            <a:endParaRPr lang="sv-SE" dirty="0"/>
          </a:p>
        </p:txBody>
      </p:sp>
      <p:sp>
        <p:nvSpPr>
          <p:cNvPr id="3" name="Platshållare för innehåll 2"/>
          <p:cNvSpPr>
            <a:spLocks noGrp="1"/>
          </p:cNvSpPr>
          <p:nvPr>
            <p:ph idx="1"/>
          </p:nvPr>
        </p:nvSpPr>
        <p:spPr>
          <a:xfrm>
            <a:off x="1390651" y="2276476"/>
            <a:ext cx="7945709" cy="3197225"/>
          </a:xfrm>
        </p:spPr>
        <p:txBody>
          <a:bodyPr/>
          <a:lstStyle/>
          <a:p>
            <a:r>
              <a:rPr lang="sv-SE" dirty="0" smtClean="0"/>
              <a:t>Försvarsmakten </a:t>
            </a:r>
            <a:r>
              <a:rPr lang="sv-SE" dirty="0" err="1" smtClean="0"/>
              <a:t>krigsorganiseras</a:t>
            </a:r>
            <a:r>
              <a:rPr lang="sv-SE" dirty="0" smtClean="0"/>
              <a:t> helt eller delvis.</a:t>
            </a:r>
          </a:p>
          <a:p>
            <a:endParaRPr lang="sv-SE" dirty="0" smtClean="0"/>
          </a:p>
          <a:p>
            <a:r>
              <a:rPr lang="sv-SE" dirty="0"/>
              <a:t>Alla myndigheter ska fortsätta sin verksamhet så långt det är möjligt med hänsyn till tillgången på personal och förhållanden i övrigt</a:t>
            </a:r>
            <a:r>
              <a:rPr lang="sv-SE" dirty="0" smtClean="0"/>
              <a:t>.</a:t>
            </a:r>
          </a:p>
          <a:p>
            <a:endParaRPr lang="sv-SE" dirty="0"/>
          </a:p>
          <a:p>
            <a:r>
              <a:rPr lang="sv-SE" dirty="0" smtClean="0"/>
              <a:t>Beredskapsmyndigheterna ska i första hand inrikta sin verksamhet på uppgifter som har betydelse för totalförsvaret och hålla regeringen informerad om händelseutvecklingen, tillståndet och förväntad utveckling samt vidtagna och planerade åtgärder.</a:t>
            </a:r>
          </a:p>
          <a:p>
            <a:endParaRPr lang="sv-SE" dirty="0" smtClean="0"/>
          </a:p>
          <a:p>
            <a:pPr marL="0" indent="0">
              <a:buNone/>
            </a:pPr>
            <a:endParaRPr lang="sv-SE" i="1" dirty="0"/>
          </a:p>
          <a:p>
            <a:pPr marL="0" indent="0">
              <a:buNone/>
            </a:pPr>
            <a:r>
              <a:rPr lang="sv-SE" i="1" dirty="0" smtClean="0"/>
              <a:t>Förordning (2015:1053) om totalförsvar och höjd beredskap och förordning (2022:524) om statliga myndigheters beredskap.</a:t>
            </a:r>
            <a:endParaRPr lang="sv-SE" i="1" dirty="0"/>
          </a:p>
        </p:txBody>
      </p:sp>
    </p:spTree>
    <p:extLst>
      <p:ext uri="{BB962C8B-B14F-4D97-AF65-F5344CB8AC3E}">
        <p14:creationId xmlns:p14="http://schemas.microsoft.com/office/powerpoint/2010/main" val="1914672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390651" y="332656"/>
            <a:ext cx="9601893" cy="1008063"/>
          </a:xfrm>
        </p:spPr>
        <p:txBody>
          <a:bodyPr/>
          <a:lstStyle/>
          <a:p>
            <a:r>
              <a:rPr lang="sv-SE" dirty="0" smtClean="0"/>
              <a:t>Arbetsrättslig </a:t>
            </a:r>
            <a:r>
              <a:rPr lang="sv-SE" dirty="0" err="1" smtClean="0"/>
              <a:t>beredskapslag</a:t>
            </a:r>
            <a:endParaRPr lang="sv-SE" dirty="0"/>
          </a:p>
        </p:txBody>
      </p:sp>
      <p:sp>
        <p:nvSpPr>
          <p:cNvPr id="3" name="Platshållare för innehåll 2"/>
          <p:cNvSpPr>
            <a:spLocks noGrp="1"/>
          </p:cNvSpPr>
          <p:nvPr>
            <p:ph idx="1"/>
          </p:nvPr>
        </p:nvSpPr>
        <p:spPr>
          <a:xfrm>
            <a:off x="1390651" y="1412776"/>
            <a:ext cx="7920880" cy="4104853"/>
          </a:xfrm>
        </p:spPr>
        <p:txBody>
          <a:bodyPr/>
          <a:lstStyle/>
          <a:p>
            <a:r>
              <a:rPr lang="sv-SE" dirty="0"/>
              <a:t>Tillämpas helt vid krig och helt eller delvis vid höjd beredskap i övrigt</a:t>
            </a:r>
            <a:r>
              <a:rPr lang="sv-SE" dirty="0" smtClean="0"/>
              <a:t>.</a:t>
            </a:r>
          </a:p>
          <a:p>
            <a:endParaRPr lang="sv-SE" dirty="0"/>
          </a:p>
          <a:p>
            <a:r>
              <a:rPr lang="sv-SE" dirty="0" smtClean="0"/>
              <a:t>Arbetsrättslig </a:t>
            </a:r>
            <a:r>
              <a:rPr lang="sv-SE" dirty="0" err="1" smtClean="0"/>
              <a:t>beredskapslag</a:t>
            </a:r>
            <a:r>
              <a:rPr lang="sv-SE" dirty="0" smtClean="0"/>
              <a:t> anger att följande lagar tillämpas med ändringar och tillägg:</a:t>
            </a:r>
            <a:r>
              <a:rPr lang="sv-SE" dirty="0"/>
              <a:t/>
            </a:r>
            <a:br>
              <a:rPr lang="sv-SE" dirty="0"/>
            </a:br>
            <a:r>
              <a:rPr lang="sv-SE" dirty="0"/>
              <a:t>- Medbestämmandelagen (MBL)</a:t>
            </a:r>
            <a:br>
              <a:rPr lang="sv-SE" dirty="0"/>
            </a:br>
            <a:r>
              <a:rPr lang="sv-SE" dirty="0"/>
              <a:t>- Förtroendemannalagen</a:t>
            </a:r>
            <a:br>
              <a:rPr lang="sv-SE" dirty="0"/>
            </a:br>
            <a:r>
              <a:rPr lang="sv-SE" dirty="0"/>
              <a:t>- Lagen om anställningsskydd (LAS)</a:t>
            </a:r>
            <a:br>
              <a:rPr lang="sv-SE" dirty="0"/>
            </a:br>
            <a:r>
              <a:rPr lang="sv-SE" dirty="0"/>
              <a:t>- Semesterlagen</a:t>
            </a:r>
            <a:br>
              <a:rPr lang="sv-SE" dirty="0"/>
            </a:br>
            <a:r>
              <a:rPr lang="sv-SE" dirty="0"/>
              <a:t>- </a:t>
            </a:r>
            <a:r>
              <a:rPr lang="sv-SE" dirty="0" smtClean="0"/>
              <a:t>Föräldraledighetslagen.</a:t>
            </a:r>
            <a:r>
              <a:rPr lang="sv-SE" dirty="0"/>
              <a:t/>
            </a:r>
            <a:br>
              <a:rPr lang="sv-SE" dirty="0"/>
            </a:br>
            <a:endParaRPr lang="sv-SE" dirty="0"/>
          </a:p>
          <a:p>
            <a:r>
              <a:rPr lang="sv-SE" dirty="0"/>
              <a:t>Följande lagar gäller </a:t>
            </a:r>
            <a:r>
              <a:rPr lang="sv-SE" dirty="0" smtClean="0"/>
              <a:t>inte:</a:t>
            </a:r>
            <a:r>
              <a:rPr lang="sv-SE" dirty="0"/>
              <a:t/>
            </a:r>
            <a:br>
              <a:rPr lang="sv-SE" dirty="0"/>
            </a:br>
            <a:r>
              <a:rPr lang="sv-SE" dirty="0"/>
              <a:t>- Studieledighetslagen</a:t>
            </a:r>
            <a:br>
              <a:rPr lang="sv-SE" dirty="0"/>
            </a:br>
            <a:r>
              <a:rPr lang="sv-SE" dirty="0"/>
              <a:t>- Lag om rätt till ledighet för vissa föreningsuppdrag i skolan</a:t>
            </a:r>
            <a:br>
              <a:rPr lang="sv-SE" dirty="0"/>
            </a:br>
            <a:r>
              <a:rPr lang="sv-SE" dirty="0"/>
              <a:t>- Lag om rätt till ledighet för </a:t>
            </a:r>
            <a:r>
              <a:rPr lang="sv-SE" dirty="0" smtClean="0"/>
              <a:t>SFI.</a:t>
            </a:r>
            <a:endParaRPr lang="sv-SE" dirty="0"/>
          </a:p>
          <a:p>
            <a:endParaRPr lang="sv-SE" dirty="0"/>
          </a:p>
          <a:p>
            <a:r>
              <a:rPr lang="sv-SE" dirty="0" smtClean="0"/>
              <a:t>Enligt lagen får regeringen </a:t>
            </a:r>
            <a:r>
              <a:rPr lang="sv-SE" dirty="0"/>
              <a:t>föreskriva om </a:t>
            </a:r>
            <a:r>
              <a:rPr lang="sv-SE" dirty="0" smtClean="0"/>
              <a:t>bland annat </a:t>
            </a:r>
            <a:r>
              <a:rPr lang="sv-SE" dirty="0"/>
              <a:t>förbud mot fackliga stridsåtgärder </a:t>
            </a:r>
            <a:r>
              <a:rPr lang="sv-SE" dirty="0" smtClean="0"/>
              <a:t>med mera </a:t>
            </a:r>
            <a:r>
              <a:rPr lang="sv-SE" dirty="0"/>
              <a:t>om det kan skada </a:t>
            </a:r>
            <a:r>
              <a:rPr lang="sv-SE" dirty="0" smtClean="0"/>
              <a:t>totalförsvaret.</a:t>
            </a:r>
            <a:endParaRPr lang="sv-SE" dirty="0"/>
          </a:p>
        </p:txBody>
      </p:sp>
    </p:spTree>
    <p:extLst>
      <p:ext uri="{BB962C8B-B14F-4D97-AF65-F5344CB8AC3E}">
        <p14:creationId xmlns:p14="http://schemas.microsoft.com/office/powerpoint/2010/main" val="1513714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487488" y="802951"/>
            <a:ext cx="7921500" cy="1008063"/>
          </a:xfrm>
        </p:spPr>
        <p:txBody>
          <a:bodyPr/>
          <a:lstStyle/>
          <a:p>
            <a:r>
              <a:rPr lang="sv-SE" dirty="0" smtClean="0"/>
              <a:t>Avtal om arbetstid med mera under </a:t>
            </a:r>
            <a:br>
              <a:rPr lang="sv-SE" dirty="0" smtClean="0"/>
            </a:br>
            <a:r>
              <a:rPr lang="sv-SE" dirty="0" smtClean="0"/>
              <a:t>krigs- och beredskapstillstånd (AKB)</a:t>
            </a:r>
            <a:endParaRPr lang="sv-SE" dirty="0"/>
          </a:p>
        </p:txBody>
      </p:sp>
      <p:sp>
        <p:nvSpPr>
          <p:cNvPr id="3" name="Platshållare för innehåll 2"/>
          <p:cNvSpPr>
            <a:spLocks noGrp="1"/>
          </p:cNvSpPr>
          <p:nvPr>
            <p:ph idx="1"/>
          </p:nvPr>
        </p:nvSpPr>
        <p:spPr/>
        <p:txBody>
          <a:bodyPr/>
          <a:lstStyle/>
          <a:p>
            <a:r>
              <a:rPr lang="sv-SE" dirty="0" smtClean="0"/>
              <a:t>Ansluter till den arbetsrättsliga </a:t>
            </a:r>
            <a:r>
              <a:rPr lang="sv-SE" dirty="0" err="1" smtClean="0"/>
              <a:t>beredskapslagen</a:t>
            </a:r>
            <a:r>
              <a:rPr lang="sv-SE" dirty="0" smtClean="0"/>
              <a:t>.</a:t>
            </a:r>
            <a:br>
              <a:rPr lang="sv-SE" dirty="0" smtClean="0"/>
            </a:br>
            <a:endParaRPr lang="sv-SE" dirty="0" smtClean="0"/>
          </a:p>
          <a:p>
            <a:r>
              <a:rPr lang="sv-SE" dirty="0" smtClean="0"/>
              <a:t>Innehåller bland annat bestämmelser om:</a:t>
            </a:r>
            <a:br>
              <a:rPr lang="sv-SE" dirty="0" smtClean="0"/>
            </a:br>
            <a:r>
              <a:rPr lang="sv-SE" dirty="0" smtClean="0"/>
              <a:t>- arbetstid</a:t>
            </a:r>
            <a:br>
              <a:rPr lang="sv-SE" dirty="0" smtClean="0"/>
            </a:br>
            <a:r>
              <a:rPr lang="sv-SE" dirty="0" smtClean="0"/>
              <a:t>- återtagande av ledighet</a:t>
            </a:r>
            <a:r>
              <a:rPr lang="sv-SE" dirty="0"/>
              <a:t/>
            </a:r>
            <a:br>
              <a:rPr lang="sv-SE" dirty="0"/>
            </a:br>
            <a:r>
              <a:rPr lang="sv-SE" dirty="0" smtClean="0"/>
              <a:t>- semester</a:t>
            </a:r>
            <a:r>
              <a:rPr lang="sv-SE" dirty="0"/>
              <a:t/>
            </a:r>
            <a:br>
              <a:rPr lang="sv-SE" dirty="0"/>
            </a:br>
            <a:r>
              <a:rPr lang="sv-SE" dirty="0" smtClean="0"/>
              <a:t>- lön och andra ersättningar</a:t>
            </a:r>
            <a:br>
              <a:rPr lang="sv-SE" dirty="0" smtClean="0"/>
            </a:br>
            <a:r>
              <a:rPr lang="sv-SE" dirty="0" smtClean="0"/>
              <a:t>- förhandlingsordning i rättstvister.</a:t>
            </a:r>
          </a:p>
        </p:txBody>
      </p:sp>
    </p:spTree>
    <p:extLst>
      <p:ext uri="{BB962C8B-B14F-4D97-AF65-F5344CB8AC3E}">
        <p14:creationId xmlns:p14="http://schemas.microsoft.com/office/powerpoint/2010/main" val="644990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792040" y="2607691"/>
            <a:ext cx="7326306" cy="2146742"/>
          </a:xfrm>
          <a:prstGeom prst="rect">
            <a:avLst/>
          </a:prstGeom>
          <a:solidFill>
            <a:srgbClr val="006EAE">
              <a:alpha val="60000"/>
            </a:srgbClr>
          </a:solidFill>
        </p:spPr>
        <p:txBody>
          <a:bodyPr wrap="square" rtlCol="0">
            <a:spAutoFit/>
          </a:bodyPr>
          <a:lstStyle/>
          <a:p>
            <a:endParaRPr lang="sv-SE" sz="1650" dirty="0"/>
          </a:p>
          <a:p>
            <a:endParaRPr lang="sv-SE" sz="1650" dirty="0"/>
          </a:p>
          <a:p>
            <a:endParaRPr lang="sv-SE" sz="1650" dirty="0"/>
          </a:p>
          <a:p>
            <a:endParaRPr lang="sv-SE" sz="1650" dirty="0"/>
          </a:p>
          <a:p>
            <a:endParaRPr lang="sv-SE" sz="1650" dirty="0">
              <a:solidFill>
                <a:schemeClr val="bg2">
                  <a:lumMod val="50000"/>
                </a:schemeClr>
              </a:solidFill>
            </a:endParaRPr>
          </a:p>
          <a:p>
            <a:endParaRPr lang="sv-SE" sz="1650" dirty="0" smtClean="0">
              <a:solidFill>
                <a:schemeClr val="bg2">
                  <a:lumMod val="50000"/>
                </a:schemeClr>
              </a:solidFill>
            </a:endParaRPr>
          </a:p>
          <a:p>
            <a:r>
              <a:rPr lang="sv-SE" sz="1650" dirty="0" smtClean="0"/>
              <a:t>  </a:t>
            </a:r>
            <a:endParaRPr lang="sv-SE" sz="1800" dirty="0" smtClean="0"/>
          </a:p>
          <a:p>
            <a:r>
              <a:rPr lang="sv-SE" sz="1650" dirty="0" smtClean="0"/>
              <a:t>                                                                                                                                                                  </a:t>
            </a:r>
            <a:endParaRPr lang="sv-SE" sz="1650" dirty="0"/>
          </a:p>
        </p:txBody>
      </p:sp>
      <p:sp>
        <p:nvSpPr>
          <p:cNvPr id="12" name="Rektangel 11"/>
          <p:cNvSpPr/>
          <p:nvPr/>
        </p:nvSpPr>
        <p:spPr bwMode="auto">
          <a:xfrm>
            <a:off x="8184232" y="2603109"/>
            <a:ext cx="2520280" cy="2146742"/>
          </a:xfrm>
          <a:prstGeom prst="rect">
            <a:avLst/>
          </a:prstGeom>
          <a:solidFill>
            <a:schemeClr val="accent1">
              <a:alpha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73125" rtl="0" eaLnBrk="1" fontAlgn="base" latinLnBrk="0" hangingPunct="1">
              <a:lnSpc>
                <a:spcPct val="100000"/>
              </a:lnSpc>
              <a:spcBef>
                <a:spcPct val="0"/>
              </a:spcBef>
              <a:spcAft>
                <a:spcPct val="0"/>
              </a:spcAft>
              <a:buClrTx/>
              <a:buSzTx/>
              <a:buFontTx/>
              <a:buNone/>
              <a:tabLst/>
            </a:pPr>
            <a:endParaRPr kumimoji="0" lang="sv-SE" sz="2200" b="1" i="0" u="none" strike="noStrike" cap="none" normalizeH="0" baseline="0" smtClean="0">
              <a:ln>
                <a:noFill/>
              </a:ln>
              <a:solidFill>
                <a:schemeClr val="tx1"/>
              </a:solidFill>
              <a:effectLst/>
              <a:latin typeface="Arial" charset="0"/>
            </a:endParaRPr>
          </a:p>
        </p:txBody>
      </p:sp>
      <p:sp>
        <p:nvSpPr>
          <p:cNvPr id="6" name="Rektangel 5"/>
          <p:cNvSpPr/>
          <p:nvPr/>
        </p:nvSpPr>
        <p:spPr bwMode="auto">
          <a:xfrm>
            <a:off x="7531152" y="1950368"/>
            <a:ext cx="653080" cy="3782888"/>
          </a:xfrm>
          <a:prstGeom prst="rect">
            <a:avLst/>
          </a:prstGeom>
          <a:solidFill>
            <a:schemeClr val="tx1">
              <a:lumMod val="95000"/>
              <a:lumOff val="5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54844"/>
            <a:endParaRPr lang="sv-SE" sz="1200" normalizeH="1" dirty="0">
              <a:solidFill>
                <a:schemeClr val="bg1"/>
              </a:solidFill>
            </a:endParaRPr>
          </a:p>
          <a:p>
            <a:pPr algn="ctr" defTabSz="654844"/>
            <a:r>
              <a:rPr lang="sv-SE" sz="1600" normalizeH="1" dirty="0" smtClean="0">
                <a:solidFill>
                  <a:schemeClr val="bg1"/>
                </a:solidFill>
              </a:rPr>
              <a:t>H </a:t>
            </a:r>
          </a:p>
          <a:p>
            <a:pPr algn="ctr" defTabSz="654844"/>
            <a:r>
              <a:rPr lang="sv-SE" sz="1600" normalizeH="1" dirty="0">
                <a:solidFill>
                  <a:schemeClr val="bg1"/>
                </a:solidFill>
              </a:rPr>
              <a:t>ö</a:t>
            </a:r>
            <a:r>
              <a:rPr lang="sv-SE" sz="1600" normalizeH="1" dirty="0" smtClean="0">
                <a:solidFill>
                  <a:schemeClr val="bg1"/>
                </a:solidFill>
              </a:rPr>
              <a:t> </a:t>
            </a:r>
          </a:p>
          <a:p>
            <a:pPr algn="ctr" defTabSz="654844"/>
            <a:r>
              <a:rPr lang="sv-SE" sz="1600" normalizeH="1" dirty="0">
                <a:solidFill>
                  <a:schemeClr val="bg1"/>
                </a:solidFill>
              </a:rPr>
              <a:t>j</a:t>
            </a:r>
            <a:r>
              <a:rPr lang="sv-SE" sz="1600" normalizeH="1" dirty="0" smtClean="0">
                <a:solidFill>
                  <a:schemeClr val="bg1"/>
                </a:solidFill>
              </a:rPr>
              <a:t> </a:t>
            </a:r>
          </a:p>
          <a:p>
            <a:pPr algn="ctr" defTabSz="654844"/>
            <a:r>
              <a:rPr lang="sv-SE" sz="1600" normalizeH="1" dirty="0">
                <a:solidFill>
                  <a:schemeClr val="bg1"/>
                </a:solidFill>
              </a:rPr>
              <a:t>d</a:t>
            </a:r>
            <a:r>
              <a:rPr lang="sv-SE" sz="1600" normalizeH="1" dirty="0" smtClean="0">
                <a:solidFill>
                  <a:schemeClr val="bg1"/>
                </a:solidFill>
              </a:rPr>
              <a:t> </a:t>
            </a:r>
          </a:p>
          <a:p>
            <a:pPr algn="ctr" defTabSz="654844"/>
            <a:endParaRPr lang="sv-SE" sz="1600" normalizeH="1" dirty="0" smtClean="0">
              <a:solidFill>
                <a:schemeClr val="bg1"/>
              </a:solidFill>
            </a:endParaRPr>
          </a:p>
          <a:p>
            <a:pPr algn="ctr" defTabSz="654844"/>
            <a:r>
              <a:rPr lang="sv-SE" sz="1600" normalizeH="1" dirty="0" smtClean="0">
                <a:solidFill>
                  <a:schemeClr val="bg1"/>
                </a:solidFill>
              </a:rPr>
              <a:t>b </a:t>
            </a:r>
          </a:p>
          <a:p>
            <a:pPr algn="ctr" defTabSz="654844"/>
            <a:r>
              <a:rPr lang="sv-SE" sz="1600" normalizeH="1" dirty="0">
                <a:solidFill>
                  <a:schemeClr val="bg1"/>
                </a:solidFill>
              </a:rPr>
              <a:t>e</a:t>
            </a:r>
            <a:r>
              <a:rPr lang="sv-SE" sz="1600" normalizeH="1" dirty="0" smtClean="0">
                <a:solidFill>
                  <a:schemeClr val="bg1"/>
                </a:solidFill>
              </a:rPr>
              <a:t> </a:t>
            </a:r>
          </a:p>
          <a:p>
            <a:pPr algn="ctr" defTabSz="654844"/>
            <a:r>
              <a:rPr lang="sv-SE" sz="1600" normalizeH="1" dirty="0">
                <a:solidFill>
                  <a:schemeClr val="bg1"/>
                </a:solidFill>
              </a:rPr>
              <a:t>r</a:t>
            </a:r>
            <a:r>
              <a:rPr lang="sv-SE" sz="1600" normalizeH="1" dirty="0" smtClean="0">
                <a:solidFill>
                  <a:schemeClr val="bg1"/>
                </a:solidFill>
              </a:rPr>
              <a:t> </a:t>
            </a:r>
          </a:p>
          <a:p>
            <a:pPr algn="ctr" defTabSz="654844"/>
            <a:r>
              <a:rPr lang="sv-SE" sz="1600" normalizeH="1" dirty="0">
                <a:solidFill>
                  <a:schemeClr val="bg1"/>
                </a:solidFill>
              </a:rPr>
              <a:t>e</a:t>
            </a:r>
            <a:r>
              <a:rPr lang="sv-SE" sz="1600" normalizeH="1" dirty="0" smtClean="0">
                <a:solidFill>
                  <a:schemeClr val="bg1"/>
                </a:solidFill>
              </a:rPr>
              <a:t> </a:t>
            </a:r>
          </a:p>
          <a:p>
            <a:pPr algn="ctr" defTabSz="654844"/>
            <a:r>
              <a:rPr lang="sv-SE" sz="1600" normalizeH="1" dirty="0">
                <a:solidFill>
                  <a:schemeClr val="bg1"/>
                </a:solidFill>
              </a:rPr>
              <a:t>d</a:t>
            </a:r>
            <a:r>
              <a:rPr lang="sv-SE" sz="1600" normalizeH="1" dirty="0" smtClean="0">
                <a:solidFill>
                  <a:schemeClr val="bg1"/>
                </a:solidFill>
              </a:rPr>
              <a:t> </a:t>
            </a:r>
          </a:p>
          <a:p>
            <a:pPr algn="ctr" defTabSz="654844"/>
            <a:r>
              <a:rPr lang="sv-SE" sz="1600" normalizeH="1" dirty="0">
                <a:solidFill>
                  <a:schemeClr val="bg1"/>
                </a:solidFill>
              </a:rPr>
              <a:t>s</a:t>
            </a:r>
            <a:r>
              <a:rPr lang="sv-SE" sz="1600" normalizeH="1" dirty="0" smtClean="0">
                <a:solidFill>
                  <a:schemeClr val="bg1"/>
                </a:solidFill>
              </a:rPr>
              <a:t> </a:t>
            </a:r>
          </a:p>
          <a:p>
            <a:pPr algn="ctr" defTabSz="654844"/>
            <a:r>
              <a:rPr lang="sv-SE" sz="1600" normalizeH="1" dirty="0">
                <a:solidFill>
                  <a:schemeClr val="bg1"/>
                </a:solidFill>
              </a:rPr>
              <a:t>k</a:t>
            </a:r>
            <a:r>
              <a:rPr lang="sv-SE" sz="1600" normalizeH="1" dirty="0" smtClean="0">
                <a:solidFill>
                  <a:schemeClr val="bg1"/>
                </a:solidFill>
              </a:rPr>
              <a:t> </a:t>
            </a:r>
          </a:p>
          <a:p>
            <a:pPr algn="ctr" defTabSz="654844"/>
            <a:r>
              <a:rPr lang="sv-SE" sz="1600" normalizeH="1" dirty="0">
                <a:solidFill>
                  <a:schemeClr val="bg1"/>
                </a:solidFill>
              </a:rPr>
              <a:t>a</a:t>
            </a:r>
            <a:r>
              <a:rPr lang="sv-SE" sz="1600" normalizeH="1" dirty="0" smtClean="0">
                <a:solidFill>
                  <a:schemeClr val="bg1"/>
                </a:solidFill>
              </a:rPr>
              <a:t> </a:t>
            </a:r>
          </a:p>
          <a:p>
            <a:pPr algn="ctr" defTabSz="654844"/>
            <a:r>
              <a:rPr lang="sv-SE" sz="1600" normalizeH="1" dirty="0">
                <a:solidFill>
                  <a:schemeClr val="bg1"/>
                </a:solidFill>
              </a:rPr>
              <a:t>p</a:t>
            </a:r>
            <a:r>
              <a:rPr lang="sv-SE" sz="1600" normalizeH="1" dirty="0" smtClean="0">
                <a:solidFill>
                  <a:schemeClr val="bg1"/>
                </a:solidFill>
              </a:rPr>
              <a:t> </a:t>
            </a:r>
            <a:endParaRPr lang="sv-SE" sz="1600" normalizeH="1" dirty="0">
              <a:solidFill>
                <a:schemeClr val="bg1"/>
              </a:solidFill>
            </a:endParaRPr>
          </a:p>
        </p:txBody>
      </p:sp>
      <p:sp>
        <p:nvSpPr>
          <p:cNvPr id="7" name="textruta 6"/>
          <p:cNvSpPr txBox="1"/>
          <p:nvPr/>
        </p:nvSpPr>
        <p:spPr>
          <a:xfrm>
            <a:off x="4079776" y="3307148"/>
            <a:ext cx="2808312" cy="369332"/>
          </a:xfrm>
          <a:prstGeom prst="rect">
            <a:avLst/>
          </a:prstGeom>
          <a:solidFill>
            <a:schemeClr val="tx1"/>
          </a:solidFill>
        </p:spPr>
        <p:txBody>
          <a:bodyPr wrap="square" rtlCol="0">
            <a:spAutoFit/>
          </a:bodyPr>
          <a:lstStyle/>
          <a:p>
            <a:r>
              <a:rPr lang="sv-SE" sz="1800" dirty="0" smtClean="0">
                <a:solidFill>
                  <a:schemeClr val="bg1"/>
                </a:solidFill>
              </a:rPr>
              <a:t>  Fredstida </a:t>
            </a:r>
            <a:r>
              <a:rPr lang="sv-SE" sz="1800" dirty="0" smtClean="0">
                <a:solidFill>
                  <a:schemeClr val="bg1"/>
                </a:solidFill>
              </a:rPr>
              <a:t>krissituation</a:t>
            </a:r>
            <a:endParaRPr lang="sv-SE" sz="1800" dirty="0">
              <a:solidFill>
                <a:schemeClr val="bg1"/>
              </a:solidFill>
            </a:endParaRPr>
          </a:p>
        </p:txBody>
      </p:sp>
      <p:sp>
        <p:nvSpPr>
          <p:cNvPr id="9" name="textruta 8"/>
          <p:cNvSpPr txBox="1"/>
          <p:nvPr/>
        </p:nvSpPr>
        <p:spPr>
          <a:xfrm>
            <a:off x="792660" y="2185700"/>
            <a:ext cx="5159323" cy="523220"/>
          </a:xfrm>
          <a:prstGeom prst="rect">
            <a:avLst/>
          </a:prstGeom>
          <a:noFill/>
        </p:spPr>
        <p:txBody>
          <a:bodyPr wrap="square" rtlCol="0">
            <a:spAutoFit/>
          </a:bodyPr>
          <a:lstStyle/>
          <a:p>
            <a:r>
              <a:rPr lang="sv-SE" sz="2800" dirty="0" smtClean="0">
                <a:solidFill>
                  <a:srgbClr val="3782AB"/>
                </a:solidFill>
              </a:rPr>
              <a:t>Or</a:t>
            </a:r>
            <a:r>
              <a:rPr lang="sv-SE" sz="2800" dirty="0" smtClean="0">
                <a:solidFill>
                  <a:srgbClr val="006EAE"/>
                </a:solidFill>
              </a:rPr>
              <a:t>dinarie verksamheten</a:t>
            </a:r>
            <a:endParaRPr lang="sv-SE" sz="2800" dirty="0">
              <a:solidFill>
                <a:srgbClr val="006EAE"/>
              </a:solidFill>
            </a:endParaRPr>
          </a:p>
        </p:txBody>
      </p:sp>
      <p:sp>
        <p:nvSpPr>
          <p:cNvPr id="2" name="textruta 1"/>
          <p:cNvSpPr txBox="1"/>
          <p:nvPr/>
        </p:nvSpPr>
        <p:spPr>
          <a:xfrm>
            <a:off x="7405645" y="1527175"/>
            <a:ext cx="1138627" cy="461665"/>
          </a:xfrm>
          <a:prstGeom prst="rect">
            <a:avLst/>
          </a:prstGeom>
          <a:noFill/>
        </p:spPr>
        <p:txBody>
          <a:bodyPr wrap="square" rtlCol="0">
            <a:spAutoFit/>
          </a:bodyPr>
          <a:lstStyle/>
          <a:p>
            <a:r>
              <a:rPr lang="sv-SE" sz="1200" dirty="0" smtClean="0"/>
              <a:t>Regeringen beslutar</a:t>
            </a:r>
            <a:endParaRPr lang="sv-SE" sz="1200" dirty="0"/>
          </a:p>
        </p:txBody>
      </p:sp>
      <p:sp>
        <p:nvSpPr>
          <p:cNvPr id="5" name="Rektangel 4"/>
          <p:cNvSpPr/>
          <p:nvPr/>
        </p:nvSpPr>
        <p:spPr>
          <a:xfrm>
            <a:off x="8469365" y="3727689"/>
            <a:ext cx="2232248" cy="923330"/>
          </a:xfrm>
          <a:prstGeom prst="rect">
            <a:avLst/>
          </a:prstGeom>
        </p:spPr>
        <p:txBody>
          <a:bodyPr wrap="square">
            <a:spAutoFit/>
          </a:bodyPr>
          <a:lstStyle/>
          <a:p>
            <a:r>
              <a:rPr lang="sv-SE" sz="1800" dirty="0"/>
              <a:t>Arbetsrättsliga                                                                                        </a:t>
            </a:r>
          </a:p>
          <a:p>
            <a:r>
              <a:rPr lang="sv-SE" sz="1800" dirty="0" err="1"/>
              <a:t>beredskapslagen</a:t>
            </a:r>
            <a:r>
              <a:rPr lang="sv-SE" sz="1800" dirty="0"/>
              <a:t> med mera</a:t>
            </a:r>
          </a:p>
        </p:txBody>
      </p:sp>
      <p:sp>
        <p:nvSpPr>
          <p:cNvPr id="13" name="Rektangel 12"/>
          <p:cNvSpPr/>
          <p:nvPr/>
        </p:nvSpPr>
        <p:spPr>
          <a:xfrm>
            <a:off x="911424" y="4221088"/>
            <a:ext cx="3352264" cy="369332"/>
          </a:xfrm>
          <a:prstGeom prst="rect">
            <a:avLst/>
          </a:prstGeom>
        </p:spPr>
        <p:txBody>
          <a:bodyPr wrap="none">
            <a:spAutoFit/>
          </a:bodyPr>
          <a:lstStyle/>
          <a:p>
            <a:r>
              <a:rPr lang="sv-SE" sz="1800" dirty="0"/>
              <a:t>Vanliga arbetsrättsliga regler</a:t>
            </a:r>
          </a:p>
        </p:txBody>
      </p:sp>
    </p:spTree>
    <p:extLst>
      <p:ext uri="{BB962C8B-B14F-4D97-AF65-F5344CB8AC3E}">
        <p14:creationId xmlns:p14="http://schemas.microsoft.com/office/powerpoint/2010/main" val="2110488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Totalförsvarsplanering</a:t>
            </a:r>
            <a:endParaRPr lang="sv-SE" dirty="0"/>
          </a:p>
        </p:txBody>
      </p:sp>
      <p:sp>
        <p:nvSpPr>
          <p:cNvPr id="3" name="Platshållare för innehåll 2"/>
          <p:cNvSpPr>
            <a:spLocks noGrp="1"/>
          </p:cNvSpPr>
          <p:nvPr>
            <p:ph idx="1"/>
          </p:nvPr>
        </p:nvSpPr>
        <p:spPr>
          <a:xfrm>
            <a:off x="1390651" y="2276476"/>
            <a:ext cx="8089725" cy="3197225"/>
          </a:xfrm>
        </p:spPr>
        <p:txBody>
          <a:bodyPr/>
          <a:lstStyle/>
          <a:p>
            <a:r>
              <a:rPr lang="sv-SE" dirty="0" smtClean="0"/>
              <a:t>För myndigheter under regeringen framgår uppgift att totalförsvarsplanera av förordning samt, för beredskapsmyndigheter, även av myndighetens instruktion.</a:t>
            </a:r>
          </a:p>
          <a:p>
            <a:endParaRPr lang="sv-SE" dirty="0"/>
          </a:p>
          <a:p>
            <a:r>
              <a:rPr lang="sv-SE" dirty="0" smtClean="0"/>
              <a:t>Myndigheter under riksdagen har en löpande skyldighet enligt sin instruktion.</a:t>
            </a:r>
          </a:p>
          <a:p>
            <a:endParaRPr lang="sv-SE" dirty="0"/>
          </a:p>
          <a:p>
            <a:r>
              <a:rPr lang="sv-SE" dirty="0"/>
              <a:t>M</a:t>
            </a:r>
            <a:r>
              <a:rPr lang="sv-SE" dirty="0" smtClean="0"/>
              <a:t>edlemmar i Arbetsgivarverket som inte är statliga myndigheter äger frågan själva.</a:t>
            </a:r>
          </a:p>
        </p:txBody>
      </p:sp>
    </p:spTree>
    <p:extLst>
      <p:ext uri="{BB962C8B-B14F-4D97-AF65-F5344CB8AC3E}">
        <p14:creationId xmlns:p14="http://schemas.microsoft.com/office/powerpoint/2010/main" val="2807839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Totalförsvar</a:t>
            </a:r>
            <a:endParaRPr lang="sv-SE" dirty="0"/>
          </a:p>
        </p:txBody>
      </p:sp>
      <p:sp>
        <p:nvSpPr>
          <p:cNvPr id="3" name="Platshållare för innehåll 2"/>
          <p:cNvSpPr>
            <a:spLocks noGrp="1"/>
          </p:cNvSpPr>
          <p:nvPr>
            <p:ph idx="1"/>
          </p:nvPr>
        </p:nvSpPr>
        <p:spPr>
          <a:xfrm>
            <a:off x="1390651" y="2276476"/>
            <a:ext cx="8089725" cy="3197225"/>
          </a:xfrm>
        </p:spPr>
        <p:txBody>
          <a:bodyPr/>
          <a:lstStyle/>
          <a:p>
            <a:r>
              <a:rPr lang="sv-SE" dirty="0" smtClean="0"/>
              <a:t>All militär och civil verksamhet som behövs för att förbereda Sverige för krig.</a:t>
            </a:r>
            <a:br>
              <a:rPr lang="sv-SE" dirty="0" smtClean="0"/>
            </a:br>
            <a:r>
              <a:rPr lang="sv-SE" dirty="0" smtClean="0"/>
              <a:t> </a:t>
            </a:r>
          </a:p>
          <a:p>
            <a:r>
              <a:rPr lang="sv-SE" dirty="0" smtClean="0"/>
              <a:t>Civilt försvar är den verksamhet som bedrivs av statliga myndigheter, kommuner, regioner, privata företag och frivilligorganisationer.</a:t>
            </a:r>
            <a:br>
              <a:rPr lang="sv-SE" dirty="0" smtClean="0"/>
            </a:br>
            <a:endParaRPr lang="sv-SE" dirty="0" smtClean="0"/>
          </a:p>
          <a:p>
            <a:r>
              <a:rPr lang="sv-SE" dirty="0" smtClean="0"/>
              <a:t>I krig är totalförsvar all samhällsverksamhet som då ska bedrivas.</a:t>
            </a:r>
          </a:p>
          <a:p>
            <a:pPr marL="0" indent="0">
              <a:buNone/>
            </a:pPr>
            <a:endParaRPr lang="sv-SE" dirty="0"/>
          </a:p>
          <a:p>
            <a:pPr marL="0" indent="0">
              <a:buNone/>
            </a:pPr>
            <a:r>
              <a:rPr lang="sv-SE" i="1" dirty="0" smtClean="0"/>
              <a:t/>
            </a:r>
            <a:br>
              <a:rPr lang="sv-SE" i="1" dirty="0" smtClean="0"/>
            </a:br>
            <a:r>
              <a:rPr lang="sv-SE" i="1" dirty="0" smtClean="0"/>
              <a:t>Lag (1992:1403) om totalförsvar och höjd beredskap</a:t>
            </a:r>
            <a:endParaRPr lang="sv-SE" i="1" dirty="0"/>
          </a:p>
        </p:txBody>
      </p:sp>
    </p:spTree>
    <p:extLst>
      <p:ext uri="{BB962C8B-B14F-4D97-AF65-F5344CB8AC3E}">
        <p14:creationId xmlns:p14="http://schemas.microsoft.com/office/powerpoint/2010/main" val="1787113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Hur Sverige styrs vid krig och krigsfara</a:t>
            </a:r>
            <a:endParaRPr lang="sv-SE" dirty="0"/>
          </a:p>
        </p:txBody>
      </p:sp>
      <p:sp>
        <p:nvSpPr>
          <p:cNvPr id="3" name="Platshållare för innehåll 2"/>
          <p:cNvSpPr>
            <a:spLocks noGrp="1"/>
          </p:cNvSpPr>
          <p:nvPr>
            <p:ph idx="1"/>
          </p:nvPr>
        </p:nvSpPr>
        <p:spPr>
          <a:xfrm>
            <a:off x="1390651" y="2276476"/>
            <a:ext cx="8233741" cy="3197225"/>
          </a:xfrm>
        </p:spPr>
        <p:txBody>
          <a:bodyPr/>
          <a:lstStyle/>
          <a:p>
            <a:r>
              <a:rPr lang="sv-SE" dirty="0" smtClean="0"/>
              <a:t>Sverige ska ha regler som så långt det är möjligt skapar grund för legalt handlande även vid höjd beredskap.</a:t>
            </a:r>
            <a:br>
              <a:rPr lang="sv-SE" dirty="0" smtClean="0"/>
            </a:br>
            <a:endParaRPr lang="sv-SE" dirty="0" smtClean="0"/>
          </a:p>
          <a:p>
            <a:r>
              <a:rPr lang="sv-SE" dirty="0" smtClean="0"/>
              <a:t>Krigsdelegation i stället för riksdag.</a:t>
            </a:r>
            <a:br>
              <a:rPr lang="sv-SE" dirty="0" smtClean="0"/>
            </a:br>
            <a:endParaRPr lang="sv-SE" dirty="0" smtClean="0"/>
          </a:p>
          <a:p>
            <a:r>
              <a:rPr lang="sv-SE" dirty="0" smtClean="0"/>
              <a:t>Möjligheter för regeringen och för myndigheter under regeringen att utöva särskilda befogenheter.</a:t>
            </a:r>
            <a:br>
              <a:rPr lang="sv-SE" dirty="0" smtClean="0"/>
            </a:br>
            <a:endParaRPr lang="sv-SE" dirty="0" smtClean="0"/>
          </a:p>
          <a:p>
            <a:pPr marL="0" indent="0">
              <a:buNone/>
            </a:pPr>
            <a:endParaRPr lang="sv-SE" dirty="0" smtClean="0"/>
          </a:p>
          <a:p>
            <a:pPr marL="0" indent="0">
              <a:buNone/>
            </a:pPr>
            <a:r>
              <a:rPr lang="sv-SE" i="1" dirty="0"/>
              <a:t>Kungörelse (1974:152) om beslutad ny regeringsform</a:t>
            </a:r>
          </a:p>
          <a:p>
            <a:pPr marL="0" indent="0">
              <a:buNone/>
            </a:pPr>
            <a:endParaRPr lang="sv-SE" i="1" dirty="0"/>
          </a:p>
        </p:txBody>
      </p:sp>
    </p:spTree>
    <p:extLst>
      <p:ext uri="{BB962C8B-B14F-4D97-AF65-F5344CB8AC3E}">
        <p14:creationId xmlns:p14="http://schemas.microsoft.com/office/powerpoint/2010/main" val="750173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415480" y="802951"/>
            <a:ext cx="7561460" cy="1008063"/>
          </a:xfrm>
        </p:spPr>
        <p:txBody>
          <a:bodyPr/>
          <a:lstStyle/>
          <a:p>
            <a:r>
              <a:rPr lang="sv-SE" dirty="0" smtClean="0"/>
              <a:t>Höjd beredskap (skärpt och högsta)</a:t>
            </a:r>
            <a:endParaRPr lang="sv-SE" dirty="0"/>
          </a:p>
        </p:txBody>
      </p:sp>
      <p:sp>
        <p:nvSpPr>
          <p:cNvPr id="3" name="Platshållare för innehåll 2"/>
          <p:cNvSpPr>
            <a:spLocks noGrp="1"/>
          </p:cNvSpPr>
          <p:nvPr>
            <p:ph idx="1"/>
          </p:nvPr>
        </p:nvSpPr>
        <p:spPr>
          <a:xfrm>
            <a:off x="1390651" y="2276476"/>
            <a:ext cx="8233741" cy="3197225"/>
          </a:xfrm>
        </p:spPr>
        <p:txBody>
          <a:bodyPr/>
          <a:lstStyle/>
          <a:p>
            <a:r>
              <a:rPr lang="sv-SE" dirty="0" smtClean="0"/>
              <a:t>Regeringen beslutar för att stärka Sveriges försvarsförmåga.</a:t>
            </a:r>
            <a:br>
              <a:rPr lang="sv-SE" dirty="0" smtClean="0"/>
            </a:br>
            <a:endParaRPr lang="sv-SE" dirty="0" smtClean="0"/>
          </a:p>
          <a:p>
            <a:r>
              <a:rPr lang="sv-SE" dirty="0" smtClean="0"/>
              <a:t>Är Sverige i krig råder högsta beredskap.</a:t>
            </a:r>
            <a:br>
              <a:rPr lang="sv-SE" dirty="0" smtClean="0"/>
            </a:br>
            <a:endParaRPr lang="sv-SE" dirty="0" smtClean="0"/>
          </a:p>
          <a:p>
            <a:r>
              <a:rPr lang="sv-SE" dirty="0" smtClean="0"/>
              <a:t>Är Sverige i krigsfara eller råder det sådana utomordentliga förhållanden som är föranledda av att det är krig utanför Sveriges gränser, eller av att Sverige har varit i krig eller krigsfara, får regeringen besluta om skärpt eller högsta beredskap.</a:t>
            </a:r>
            <a:br>
              <a:rPr lang="sv-SE" dirty="0" smtClean="0"/>
            </a:br>
            <a:endParaRPr lang="sv-SE" dirty="0" smtClean="0"/>
          </a:p>
          <a:p>
            <a:pPr marL="0" indent="0">
              <a:buNone/>
            </a:pPr>
            <a:endParaRPr lang="sv-SE" dirty="0" smtClean="0"/>
          </a:p>
          <a:p>
            <a:pPr marL="0" indent="0">
              <a:buNone/>
            </a:pPr>
            <a:r>
              <a:rPr lang="sv-SE" i="1" dirty="0" smtClean="0"/>
              <a:t>Lag (1992:1403) om totalförsvar och höjd beredskap</a:t>
            </a:r>
            <a:endParaRPr lang="sv-SE" i="1" dirty="0"/>
          </a:p>
        </p:txBody>
      </p:sp>
    </p:spTree>
    <p:extLst>
      <p:ext uri="{BB962C8B-B14F-4D97-AF65-F5344CB8AC3E}">
        <p14:creationId xmlns:p14="http://schemas.microsoft.com/office/powerpoint/2010/main" val="3810755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415480" y="802951"/>
            <a:ext cx="7561460" cy="1008063"/>
          </a:xfrm>
        </p:spPr>
        <p:txBody>
          <a:bodyPr/>
          <a:lstStyle/>
          <a:p>
            <a:r>
              <a:rPr lang="sv-SE" dirty="0" smtClean="0"/>
              <a:t>Krigsplacering kan ske med stöd av</a:t>
            </a:r>
            <a:endParaRPr lang="sv-SE" dirty="0"/>
          </a:p>
        </p:txBody>
      </p:sp>
      <p:sp>
        <p:nvSpPr>
          <p:cNvPr id="3" name="Platshållare för innehåll 2"/>
          <p:cNvSpPr>
            <a:spLocks noGrp="1"/>
          </p:cNvSpPr>
          <p:nvPr>
            <p:ph idx="1"/>
          </p:nvPr>
        </p:nvSpPr>
        <p:spPr>
          <a:xfrm>
            <a:off x="1390651" y="2392015"/>
            <a:ext cx="7801693" cy="3197225"/>
          </a:xfrm>
        </p:spPr>
        <p:txBody>
          <a:bodyPr/>
          <a:lstStyle/>
          <a:p>
            <a:r>
              <a:rPr lang="sv-SE" dirty="0"/>
              <a:t>L</a:t>
            </a:r>
            <a:r>
              <a:rPr lang="sv-SE" dirty="0" smtClean="0"/>
              <a:t>agen (1994:1809) om totalförsvarsplikt</a:t>
            </a:r>
            <a:br>
              <a:rPr lang="sv-SE" dirty="0" smtClean="0"/>
            </a:br>
            <a:endParaRPr lang="sv-SE" dirty="0" smtClean="0"/>
          </a:p>
          <a:p>
            <a:r>
              <a:rPr lang="sv-SE" dirty="0"/>
              <a:t>A</a:t>
            </a:r>
            <a:r>
              <a:rPr lang="sv-SE" dirty="0" smtClean="0"/>
              <a:t>nställningsavtalet, enligt förordning (2022:524) om statliga myndigheters beredskap</a:t>
            </a:r>
            <a:r>
              <a:rPr lang="sv-SE" sz="2000" dirty="0" smtClean="0"/>
              <a:t>*)</a:t>
            </a:r>
            <a:r>
              <a:rPr lang="sv-SE" dirty="0" smtClean="0"/>
              <a:t/>
            </a:r>
            <a:br>
              <a:rPr lang="sv-SE" dirty="0" smtClean="0"/>
            </a:br>
            <a:endParaRPr lang="sv-SE" dirty="0" smtClean="0"/>
          </a:p>
          <a:p>
            <a:r>
              <a:rPr lang="sv-SE" dirty="0"/>
              <a:t>F</a:t>
            </a:r>
            <a:r>
              <a:rPr lang="sv-SE" dirty="0" smtClean="0"/>
              <a:t>rivilligavtal, enligt förordning (1994:524) om frivillig försvarsverksamhet</a:t>
            </a:r>
            <a:br>
              <a:rPr lang="sv-SE" dirty="0" smtClean="0"/>
            </a:br>
            <a:endParaRPr lang="sv-SE" dirty="0" smtClean="0"/>
          </a:p>
          <a:p>
            <a:r>
              <a:rPr lang="sv-SE" dirty="0"/>
              <a:t>K</a:t>
            </a:r>
            <a:r>
              <a:rPr lang="sv-SE" dirty="0" smtClean="0"/>
              <a:t>rigsfrivilligavtal, enligt förordning (FFS 1987:12) om krigsfrivilliga vid Försvarsmakten.</a:t>
            </a:r>
          </a:p>
          <a:p>
            <a:endParaRPr lang="sv-SE" dirty="0" smtClean="0"/>
          </a:p>
          <a:p>
            <a:pPr marL="0" indent="0">
              <a:buNone/>
            </a:pPr>
            <a:endParaRPr lang="sv-SE" dirty="0" smtClean="0"/>
          </a:p>
          <a:p>
            <a:pPr marL="0" indent="0">
              <a:buNone/>
            </a:pPr>
            <a:r>
              <a:rPr lang="sv-SE" sz="2000" i="1" dirty="0" smtClean="0"/>
              <a:t>*)</a:t>
            </a:r>
            <a:r>
              <a:rPr lang="sv-SE" sz="2400" i="1" dirty="0" smtClean="0"/>
              <a:t> </a:t>
            </a:r>
            <a:r>
              <a:rPr lang="sv-SE" i="1" dirty="0" smtClean="0"/>
              <a:t>Gäller myndigheter under regeringen förutom Regeringskansliet, kommittéväsendet och Försvarsmakten</a:t>
            </a:r>
            <a:r>
              <a:rPr lang="sv-SE" sz="1200" dirty="0" smtClean="0"/>
              <a:t>.</a:t>
            </a:r>
            <a:endParaRPr lang="sv-SE" sz="1200" dirty="0"/>
          </a:p>
        </p:txBody>
      </p:sp>
    </p:spTree>
    <p:extLst>
      <p:ext uri="{BB962C8B-B14F-4D97-AF65-F5344CB8AC3E}">
        <p14:creationId xmlns:p14="http://schemas.microsoft.com/office/powerpoint/2010/main" val="200618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Krigsplacering med stöd av lagen om totalförsvarsplikt</a:t>
            </a:r>
            <a:endParaRPr lang="sv-SE" dirty="0">
              <a:solidFill>
                <a:srgbClr val="FF0000"/>
              </a:solidFill>
            </a:endParaRPr>
          </a:p>
        </p:txBody>
      </p:sp>
      <p:sp>
        <p:nvSpPr>
          <p:cNvPr id="3" name="Platshållare för innehåll 2"/>
          <p:cNvSpPr>
            <a:spLocks noGrp="1"/>
          </p:cNvSpPr>
          <p:nvPr>
            <p:ph idx="1"/>
          </p:nvPr>
        </p:nvSpPr>
        <p:spPr>
          <a:xfrm>
            <a:off x="1390651" y="2276476"/>
            <a:ext cx="7513661" cy="3744812"/>
          </a:xfrm>
        </p:spPr>
        <p:txBody>
          <a:bodyPr/>
          <a:lstStyle/>
          <a:p>
            <a:pPr marL="0" indent="0">
              <a:buNone/>
            </a:pPr>
            <a:r>
              <a:rPr lang="sv-SE" b="1" dirty="0" smtClean="0"/>
              <a:t>Omfattar bland annat</a:t>
            </a:r>
            <a:r>
              <a:rPr lang="sv-SE" dirty="0" smtClean="0"/>
              <a:t/>
            </a:r>
            <a:br>
              <a:rPr lang="sv-SE" dirty="0" smtClean="0"/>
            </a:br>
            <a:endParaRPr lang="sv-SE" dirty="0" smtClean="0"/>
          </a:p>
          <a:p>
            <a:r>
              <a:rPr lang="sv-SE" dirty="0" smtClean="0"/>
              <a:t>Grund för krigsplacering av värnpliktiga och civilpliktiga efter avslutad grundutbildning (ska) eller annan militär utbildning (får).</a:t>
            </a:r>
            <a:br>
              <a:rPr lang="sv-SE" dirty="0" smtClean="0"/>
            </a:br>
            <a:endParaRPr lang="sv-SE" dirty="0" smtClean="0"/>
          </a:p>
          <a:p>
            <a:r>
              <a:rPr lang="sv-SE" dirty="0" smtClean="0"/>
              <a:t>Att beslut om krigsplacering fattas av Plikt- och prövningsverket efter framställan från statliga myndigheter, kommuner, landsting, bolag, föreningar, samfälligheter, registrerade trossamfund o.s.v.</a:t>
            </a:r>
            <a:br>
              <a:rPr lang="sv-SE" dirty="0" smtClean="0"/>
            </a:br>
            <a:endParaRPr lang="sv-SE" dirty="0" smtClean="0"/>
          </a:p>
        </p:txBody>
      </p:sp>
    </p:spTree>
    <p:extLst>
      <p:ext uri="{BB962C8B-B14F-4D97-AF65-F5344CB8AC3E}">
        <p14:creationId xmlns:p14="http://schemas.microsoft.com/office/powerpoint/2010/main" val="2990885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390651" y="188640"/>
            <a:ext cx="9601893" cy="1008063"/>
          </a:xfrm>
        </p:spPr>
        <p:txBody>
          <a:bodyPr/>
          <a:lstStyle/>
          <a:p>
            <a:r>
              <a:rPr lang="sv-SE" dirty="0" smtClean="0"/>
              <a:t>Krigsplacering </a:t>
            </a:r>
            <a:r>
              <a:rPr lang="sv-SE" dirty="0" smtClean="0"/>
              <a:t>med stöd i anställningsavtalet</a:t>
            </a:r>
            <a:endParaRPr lang="sv-SE" dirty="0">
              <a:solidFill>
                <a:srgbClr val="FF0000"/>
              </a:solidFill>
            </a:endParaRPr>
          </a:p>
        </p:txBody>
      </p:sp>
      <p:sp>
        <p:nvSpPr>
          <p:cNvPr id="3" name="Platshållare för innehåll 2"/>
          <p:cNvSpPr>
            <a:spLocks noGrp="1"/>
          </p:cNvSpPr>
          <p:nvPr>
            <p:ph idx="1"/>
          </p:nvPr>
        </p:nvSpPr>
        <p:spPr>
          <a:xfrm>
            <a:off x="1487488" y="1124744"/>
            <a:ext cx="7945709" cy="3197225"/>
          </a:xfrm>
        </p:spPr>
        <p:txBody>
          <a:bodyPr/>
          <a:lstStyle/>
          <a:p>
            <a:pPr marL="0" indent="0">
              <a:buNone/>
            </a:pPr>
            <a:r>
              <a:rPr lang="sv-SE" b="1" dirty="0" smtClean="0"/>
              <a:t>Bland annat gäller</a:t>
            </a:r>
            <a:endParaRPr lang="sv-SE" dirty="0" smtClean="0"/>
          </a:p>
          <a:p>
            <a:pPr marL="0" indent="0">
              <a:buNone/>
            </a:pPr>
            <a:endParaRPr lang="sv-SE" dirty="0" smtClean="0"/>
          </a:p>
          <a:p>
            <a:r>
              <a:rPr lang="sv-SE" dirty="0" smtClean="0"/>
              <a:t>Personal som är anställd hos en myndighet och som inte tas i anspråk i totalförsvaret i övrigt får, med stöd av anställningsavtalet, krigsplaceras vid myndigheten.</a:t>
            </a:r>
            <a:br>
              <a:rPr lang="sv-SE" dirty="0" smtClean="0"/>
            </a:br>
            <a:endParaRPr lang="sv-SE" dirty="0" smtClean="0"/>
          </a:p>
          <a:p>
            <a:r>
              <a:rPr lang="sv-SE" dirty="0" smtClean="0"/>
              <a:t>Personalen ovan och personal som kan komma att beordras att tjänstgöra hos någon annan myndighet än den där den är anställd </a:t>
            </a:r>
            <a:r>
              <a:rPr lang="sv-SE" dirty="0"/>
              <a:t>ska </a:t>
            </a:r>
            <a:r>
              <a:rPr lang="sv-SE" dirty="0" smtClean="0"/>
              <a:t>få skriftligt </a:t>
            </a:r>
            <a:r>
              <a:rPr lang="sv-SE" dirty="0"/>
              <a:t>besked om krigsplacering eller avsedd </a:t>
            </a:r>
            <a:r>
              <a:rPr lang="sv-SE" dirty="0" smtClean="0"/>
              <a:t>tjänstgöring av anställningsmyndigheten.</a:t>
            </a:r>
            <a:br>
              <a:rPr lang="sv-SE" dirty="0" smtClean="0"/>
            </a:br>
            <a:r>
              <a:rPr lang="sv-SE" dirty="0" smtClean="0"/>
              <a:t> </a:t>
            </a:r>
          </a:p>
          <a:p>
            <a:r>
              <a:rPr lang="sv-SE" dirty="0" smtClean="0"/>
              <a:t>Gäller statliga myndigheter under regeringen förutom Regeringskansliet, kommittéväsendet och Försvarsmakten.</a:t>
            </a:r>
            <a:br>
              <a:rPr lang="sv-SE" dirty="0" smtClean="0"/>
            </a:br>
            <a:endParaRPr lang="sv-SE" dirty="0" smtClean="0"/>
          </a:p>
          <a:p>
            <a:r>
              <a:rPr lang="sv-SE" dirty="0" smtClean="0"/>
              <a:t>Krigsplacering är en sådan fråga som typiskt sett bör förhandlas enligt MBL eller samverkansavtal.</a:t>
            </a:r>
          </a:p>
          <a:p>
            <a:pPr marL="0" indent="0">
              <a:buNone/>
            </a:pPr>
            <a:endParaRPr lang="sv-SE" dirty="0"/>
          </a:p>
          <a:p>
            <a:pPr marL="0" indent="0">
              <a:buNone/>
            </a:pPr>
            <a:r>
              <a:rPr lang="sv-SE" i="1" dirty="0" smtClean="0"/>
              <a:t>Förordning (2015:1053) om totalförsvar och höjd beredskap</a:t>
            </a:r>
            <a:endParaRPr lang="sv-SE" i="1" dirty="0"/>
          </a:p>
        </p:txBody>
      </p:sp>
    </p:spTree>
    <p:extLst>
      <p:ext uri="{BB962C8B-B14F-4D97-AF65-F5344CB8AC3E}">
        <p14:creationId xmlns:p14="http://schemas.microsoft.com/office/powerpoint/2010/main" val="217410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415480" y="802951"/>
            <a:ext cx="7849492" cy="1008063"/>
          </a:xfrm>
        </p:spPr>
        <p:txBody>
          <a:bodyPr/>
          <a:lstStyle/>
          <a:p>
            <a:r>
              <a:rPr lang="sv-SE" sz="3600" dirty="0"/>
              <a:t>Krigsplacering med stöd av förordning om frivillig </a:t>
            </a:r>
            <a:r>
              <a:rPr lang="sv-SE" sz="3600" dirty="0" smtClean="0"/>
              <a:t>försvarsverksamhet </a:t>
            </a:r>
            <a:endParaRPr lang="sv-SE" sz="3600" dirty="0">
              <a:solidFill>
                <a:srgbClr val="FF0000"/>
              </a:solidFill>
            </a:endParaRPr>
          </a:p>
        </p:txBody>
      </p:sp>
      <p:sp>
        <p:nvSpPr>
          <p:cNvPr id="3" name="Platshållare för innehåll 2"/>
          <p:cNvSpPr>
            <a:spLocks noGrp="1"/>
          </p:cNvSpPr>
          <p:nvPr>
            <p:ph idx="1"/>
          </p:nvPr>
        </p:nvSpPr>
        <p:spPr/>
        <p:txBody>
          <a:bodyPr/>
          <a:lstStyle/>
          <a:p>
            <a:pPr marL="0" indent="0">
              <a:buNone/>
            </a:pPr>
            <a:r>
              <a:rPr lang="sv-SE" b="1" dirty="0" smtClean="0"/>
              <a:t>Bland annat gäller</a:t>
            </a:r>
            <a:endParaRPr lang="sv-SE" dirty="0" smtClean="0"/>
          </a:p>
          <a:p>
            <a:pPr marL="0" indent="0">
              <a:buNone/>
            </a:pPr>
            <a:endParaRPr lang="sv-SE" dirty="0"/>
          </a:p>
          <a:p>
            <a:pPr marL="285750" indent="-285750"/>
            <a:r>
              <a:rPr lang="sv-SE" dirty="0" smtClean="0"/>
              <a:t>Att myndighet </a:t>
            </a:r>
            <a:r>
              <a:rPr lang="sv-SE" dirty="0"/>
              <a:t>med uppgift i totalförsvaret får ingå avtal med frivillig om tjänstgöring i totalförsvaret – Avtalspersonal</a:t>
            </a:r>
            <a:r>
              <a:rPr lang="sv-SE" dirty="0" smtClean="0"/>
              <a:t>.</a:t>
            </a:r>
            <a:br>
              <a:rPr lang="sv-SE" dirty="0" smtClean="0"/>
            </a:br>
            <a:endParaRPr lang="sv-SE" dirty="0"/>
          </a:p>
          <a:p>
            <a:pPr marL="285750" indent="-285750"/>
            <a:r>
              <a:rPr lang="sv-SE" dirty="0" smtClean="0"/>
              <a:t>Att avtalspersonal </a:t>
            </a:r>
            <a:r>
              <a:rPr lang="sv-SE" dirty="0"/>
              <a:t>ska av myndigheten registreras och krigsplaceras. Avtalet ska omfatta tjänstgöringens art, tjänstgöringsskyldighetens omfattning samt tjänstgöringstidens längd.</a:t>
            </a:r>
          </a:p>
          <a:p>
            <a:endParaRPr lang="sv-SE" dirty="0"/>
          </a:p>
        </p:txBody>
      </p:sp>
      <p:sp>
        <p:nvSpPr>
          <p:cNvPr id="4" name="Rektangel 3"/>
          <p:cNvSpPr/>
          <p:nvPr/>
        </p:nvSpPr>
        <p:spPr>
          <a:xfrm>
            <a:off x="1487488" y="5553886"/>
            <a:ext cx="7920880" cy="723275"/>
          </a:xfrm>
          <a:prstGeom prst="rect">
            <a:avLst/>
          </a:prstGeom>
        </p:spPr>
        <p:txBody>
          <a:bodyPr wrap="square">
            <a:spAutoFit/>
          </a:bodyPr>
          <a:lstStyle/>
          <a:p>
            <a:pPr>
              <a:spcAft>
                <a:spcPts val="600"/>
              </a:spcAft>
            </a:pPr>
            <a:r>
              <a:rPr lang="sv-SE" sz="1800" b="0" i="1" dirty="0"/>
              <a:t>Förordning (1994:524) om frivillig </a:t>
            </a:r>
            <a:r>
              <a:rPr lang="sv-SE" sz="1800" b="0" i="1" dirty="0" smtClean="0"/>
              <a:t>försvarsverksamhet</a:t>
            </a:r>
          </a:p>
          <a:p>
            <a:pPr>
              <a:spcAft>
                <a:spcPts val="600"/>
              </a:spcAft>
            </a:pPr>
            <a:r>
              <a:rPr lang="sv-SE" sz="1800" b="0" i="1" dirty="0" smtClean="0"/>
              <a:t>Förordning </a:t>
            </a:r>
            <a:r>
              <a:rPr lang="sv-SE" sz="1800" b="0" i="1" dirty="0"/>
              <a:t>(1994:523) om förmåner till </a:t>
            </a:r>
            <a:r>
              <a:rPr lang="sv-SE" sz="1800" b="0" i="1" dirty="0" smtClean="0"/>
              <a:t>frivilliga</a:t>
            </a:r>
            <a:endParaRPr lang="sv-SE" sz="1800" b="0" i="1" dirty="0"/>
          </a:p>
        </p:txBody>
      </p:sp>
    </p:spTree>
    <p:extLst>
      <p:ext uri="{BB962C8B-B14F-4D97-AF65-F5344CB8AC3E}">
        <p14:creationId xmlns:p14="http://schemas.microsoft.com/office/powerpoint/2010/main" val="1305031863"/>
      </p:ext>
    </p:extLst>
  </p:cSld>
  <p:clrMapOvr>
    <a:masterClrMapping/>
  </p:clrMapOvr>
</p:sld>
</file>

<file path=ppt/theme/theme1.xml><?xml version="1.0" encoding="utf-8"?>
<a:theme xmlns:a="http://schemas.openxmlformats.org/drawingml/2006/main" name="liggande färg">
  <a:themeElements>
    <a:clrScheme name="Anpassat 7">
      <a:dk1>
        <a:srgbClr val="000000"/>
      </a:dk1>
      <a:lt1>
        <a:srgbClr val="FFFFFF"/>
      </a:lt1>
      <a:dk2>
        <a:srgbClr val="003A65"/>
      </a:dk2>
      <a:lt2>
        <a:srgbClr val="808080"/>
      </a:lt2>
      <a:accent1>
        <a:srgbClr val="006EAE"/>
      </a:accent1>
      <a:accent2>
        <a:srgbClr val="007638"/>
      </a:accent2>
      <a:accent3>
        <a:srgbClr val="CA5116"/>
      </a:accent3>
      <a:accent4>
        <a:srgbClr val="561766"/>
      </a:accent4>
      <a:accent5>
        <a:srgbClr val="B5004B"/>
      </a:accent5>
      <a:accent6>
        <a:srgbClr val="D0D3D9"/>
      </a:accent6>
      <a:hlink>
        <a:srgbClr val="009999"/>
      </a:hlink>
      <a:folHlink>
        <a:srgbClr val="99CC00"/>
      </a:folHlink>
    </a:clrScheme>
    <a:fontScheme name="Liggande fär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73125" rtl="0" eaLnBrk="1" fontAlgn="base" latinLnBrk="0" hangingPunct="1">
          <a:lnSpc>
            <a:spcPct val="100000"/>
          </a:lnSpc>
          <a:spcBef>
            <a:spcPct val="0"/>
          </a:spcBef>
          <a:spcAft>
            <a:spcPct val="0"/>
          </a:spcAft>
          <a:buClrTx/>
          <a:buSzTx/>
          <a:buFontTx/>
          <a:buNone/>
          <a:tabLst/>
          <a:defRPr kumimoji="0" lang="sv-SE" sz="2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73125" rtl="0" eaLnBrk="1" fontAlgn="base" latinLnBrk="0" hangingPunct="1">
          <a:lnSpc>
            <a:spcPct val="100000"/>
          </a:lnSpc>
          <a:spcBef>
            <a:spcPct val="0"/>
          </a:spcBef>
          <a:spcAft>
            <a:spcPct val="0"/>
          </a:spcAft>
          <a:buClrTx/>
          <a:buSzTx/>
          <a:buFontTx/>
          <a:buNone/>
          <a:tabLst/>
          <a:defRPr kumimoji="0" lang="sv-SE" sz="2200" b="1" i="0" u="none" strike="noStrike" cap="none" normalizeH="0" baseline="0" smtClean="0">
            <a:ln>
              <a:noFill/>
            </a:ln>
            <a:solidFill>
              <a:schemeClr val="tx1"/>
            </a:solidFill>
            <a:effectLst/>
            <a:latin typeface="Arial" charset="0"/>
          </a:defRPr>
        </a:defPPr>
      </a:lstStyle>
    </a:lnDef>
  </a:objectDefaults>
  <a:extraClrSchemeLst>
    <a:extraClrScheme>
      <a:clrScheme name="Liggande fär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iggande fär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iggande fär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iggande fär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iggande fär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iggande fär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iggande fär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iggande fär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iggande fär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iggande fär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iggande fär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iggande fär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LL_allmän2020_bred" id="{5CC0A914-36FD-4077-8B78-3B5EBF540E6C}" vid="{8A8B5746-2323-45E9-9A51-9CA8C02A3FE1}"/>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MALL_allmän2020_bred</Template>
  <TotalTime>1857</TotalTime>
  <Words>2481</Words>
  <Application>Microsoft Office PowerPoint</Application>
  <PresentationFormat>Bredbild</PresentationFormat>
  <Paragraphs>241</Paragraphs>
  <Slides>18</Slides>
  <Notes>18</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18</vt:i4>
      </vt:variant>
    </vt:vector>
  </HeadingPairs>
  <TitlesOfParts>
    <vt:vector size="23" baseType="lpstr">
      <vt:lpstr>Arial</vt:lpstr>
      <vt:lpstr>Gill Sans MT</vt:lpstr>
      <vt:lpstr>Times New Roman</vt:lpstr>
      <vt:lpstr>Wingdings</vt:lpstr>
      <vt:lpstr>liggande färg</vt:lpstr>
      <vt:lpstr>Totalförsvarsplanering ur ett arbetsgivarperspektiv</vt:lpstr>
      <vt:lpstr>Totalförsvarsplanering</vt:lpstr>
      <vt:lpstr>Totalförsvar</vt:lpstr>
      <vt:lpstr>Hur Sverige styrs vid krig och krigsfara</vt:lpstr>
      <vt:lpstr>Höjd beredskap (skärpt och högsta)</vt:lpstr>
      <vt:lpstr>Krigsplacering kan ske med stöd av</vt:lpstr>
      <vt:lpstr>Krigsplacering med stöd av lagen om totalförsvarsplikt</vt:lpstr>
      <vt:lpstr>Krigsplacering med stöd i anställningsavtalet</vt:lpstr>
      <vt:lpstr>Krigsplacering med stöd av förordning om frivillig försvarsverksamhet </vt:lpstr>
      <vt:lpstr>Totalförsvarsplikt</vt:lpstr>
      <vt:lpstr>Totalförsvarsplikt fullgörs genom</vt:lpstr>
      <vt:lpstr>Allmän tjänsteplikt</vt:lpstr>
      <vt:lpstr>Ianspråktagen i totalförsvaret</vt:lpstr>
      <vt:lpstr>Vad händer när beslut om höjd beredskap tillkännages?</vt:lpstr>
      <vt:lpstr>Vid höjd beredskap – vad gäller för statliga myndigheter?</vt:lpstr>
      <vt:lpstr>Arbetsrättslig beredskapslag</vt:lpstr>
      <vt:lpstr>Avtal om arbetstid med mera under  krigs- och beredskapstillstånd (AKB)</vt:lpstr>
      <vt:lpstr>PowerPoint-presentation</vt:lpstr>
    </vt:vector>
  </TitlesOfParts>
  <Company>Arbetsgivarverket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[Vad ska du prata om/ämnet?]</dc:title>
  <dc:creator>Anna Fredriksson</dc:creator>
  <cp:lastModifiedBy>Anna Fredriksson</cp:lastModifiedBy>
  <cp:revision>86</cp:revision>
  <cp:lastPrinted>2022-10-20T06:55:23Z</cp:lastPrinted>
  <dcterms:created xsi:type="dcterms:W3CDTF">2022-03-23T15:14:37Z</dcterms:created>
  <dcterms:modified xsi:type="dcterms:W3CDTF">2022-10-20T14:01:11Z</dcterms:modified>
</cp:coreProperties>
</file>